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99" r:id="rId1"/>
  </p:sldMasterIdLst>
  <p:sldIdLst>
    <p:sldId id="256" r:id="rId2"/>
    <p:sldId id="257" r:id="rId3"/>
    <p:sldId id="266" r:id="rId4"/>
    <p:sldId id="258" r:id="rId5"/>
    <p:sldId id="259" r:id="rId6"/>
    <p:sldId id="260" r:id="rId7"/>
    <p:sldId id="261" r:id="rId8"/>
    <p:sldId id="262" r:id="rId9"/>
    <p:sldId id="263" r:id="rId10"/>
    <p:sldId id="267" r:id="rId11"/>
    <p:sldId id="268" r:id="rId12"/>
    <p:sldId id="269" r:id="rId13"/>
    <p:sldId id="264" r:id="rId14"/>
    <p:sldId id="265" r:id="rId1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124"/>
    <p:restoredTop sz="94673"/>
  </p:normalViewPr>
  <p:slideViewPr>
    <p:cSldViewPr snapToGrid="0" snapToObjects="1">
      <p:cViewPr varScale="1">
        <p:scale>
          <a:sx n="65" d="100"/>
          <a:sy n="65" d="100"/>
        </p:scale>
        <p:origin x="756" y="4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DF9204-3F29-4C3A-BA41-3063400202C4}"/>
              </a:ext>
            </a:extLst>
          </p:cNvPr>
          <p:cNvSpPr>
            <a:spLocks noGrp="1"/>
          </p:cNvSpPr>
          <p:nvPr>
            <p:ph type="ctrTitle"/>
          </p:nvPr>
        </p:nvSpPr>
        <p:spPr>
          <a:xfrm>
            <a:off x="1524000" y="1122363"/>
            <a:ext cx="9144000" cy="2387600"/>
          </a:xfrm>
        </p:spPr>
        <p:txBody>
          <a:bodyPr anchor="b"/>
          <a:lstStyle>
            <a:lvl1pPr algn="ctr">
              <a:defRPr sz="4400"/>
            </a:lvl1pPr>
          </a:lstStyle>
          <a:p>
            <a:r>
              <a:rPr lang="en-US" dirty="0"/>
              <a:t>Click to edit Master title style</a:t>
            </a:r>
          </a:p>
        </p:txBody>
      </p:sp>
      <p:sp>
        <p:nvSpPr>
          <p:cNvPr id="3" name="Subtitle 2">
            <a:extLst>
              <a:ext uri="{FF2B5EF4-FFF2-40B4-BE49-F238E27FC236}">
                <a16:creationId xmlns:a16="http://schemas.microsoft.com/office/drawing/2014/main" id="{203393CD-7262-4AC7-80E6-52FE6F3F39BA}"/>
              </a:ext>
            </a:extLst>
          </p:cNvPr>
          <p:cNvSpPr>
            <a:spLocks noGrp="1"/>
          </p:cNvSpPr>
          <p:nvPr>
            <p:ph type="subTitle" idx="1"/>
          </p:nvPr>
        </p:nvSpPr>
        <p:spPr>
          <a:xfrm>
            <a:off x="1524000" y="3602038"/>
            <a:ext cx="9144000" cy="1655762"/>
          </a:xfrm>
        </p:spPr>
        <p:txBody>
          <a:bodyPr/>
          <a:lstStyle>
            <a:lvl1pPr marL="0" indent="0" algn="ctr">
              <a:buNone/>
              <a:defRPr sz="2000">
                <a:latin typeface="+mn-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a:extLst>
              <a:ext uri="{FF2B5EF4-FFF2-40B4-BE49-F238E27FC236}">
                <a16:creationId xmlns:a16="http://schemas.microsoft.com/office/drawing/2014/main" id="{D7D430AE-0210-4E82-AD7B-41B112DE7F7D}"/>
              </a:ext>
            </a:extLst>
          </p:cNvPr>
          <p:cNvSpPr>
            <a:spLocks noGrp="1"/>
          </p:cNvSpPr>
          <p:nvPr>
            <p:ph type="dt" sz="half" idx="10"/>
          </p:nvPr>
        </p:nvSpPr>
        <p:spPr/>
        <p:txBody>
          <a:bodyPr/>
          <a:lstStyle>
            <a:lvl1pPr>
              <a:defRPr>
                <a:latin typeface="+mn-lt"/>
              </a:defRPr>
            </a:lvl1pPr>
          </a:lstStyle>
          <a:p>
            <a:fld id="{11A6662E-FAF4-44BC-88B5-85A7CBFB6D30}" type="datetime1">
              <a:rPr lang="en-US" smtClean="0"/>
              <a:pPr/>
              <a:t>6/15/2021</a:t>
            </a:fld>
            <a:endParaRPr lang="en-US"/>
          </a:p>
        </p:txBody>
      </p:sp>
      <p:sp>
        <p:nvSpPr>
          <p:cNvPr id="5" name="Footer Placeholder 4">
            <a:extLst>
              <a:ext uri="{FF2B5EF4-FFF2-40B4-BE49-F238E27FC236}">
                <a16:creationId xmlns:a16="http://schemas.microsoft.com/office/drawing/2014/main" id="{0F221974-7DEC-459D-9642-CB5B59C82771}"/>
              </a:ext>
            </a:extLst>
          </p:cNvPr>
          <p:cNvSpPr>
            <a:spLocks noGrp="1"/>
          </p:cNvSpPr>
          <p:nvPr>
            <p:ph type="ftr" sz="quarter" idx="11"/>
          </p:nvPr>
        </p:nvSpPr>
        <p:spPr/>
        <p:txBody>
          <a:bodyPr/>
          <a:lstStyle>
            <a:lvl1pPr>
              <a:defRPr>
                <a:latin typeface="+mn-lt"/>
              </a:defRPr>
            </a:lvl1pPr>
          </a:lstStyle>
          <a:p>
            <a:endParaRPr lang="en-US"/>
          </a:p>
        </p:txBody>
      </p:sp>
      <p:sp>
        <p:nvSpPr>
          <p:cNvPr id="6" name="Slide Number Placeholder 5">
            <a:extLst>
              <a:ext uri="{FF2B5EF4-FFF2-40B4-BE49-F238E27FC236}">
                <a16:creationId xmlns:a16="http://schemas.microsoft.com/office/drawing/2014/main" id="{60731837-C94E-4B5B-BCF0-110C69EDB41C}"/>
              </a:ext>
            </a:extLst>
          </p:cNvPr>
          <p:cNvSpPr>
            <a:spLocks noGrp="1"/>
          </p:cNvSpPr>
          <p:nvPr>
            <p:ph type="sldNum" sz="quarter" idx="12"/>
          </p:nvPr>
        </p:nvSpPr>
        <p:spPr/>
        <p:txBody>
          <a:bodyPr/>
          <a:lstStyle>
            <a:lvl1pPr>
              <a:defRPr>
                <a:latin typeface="+mn-lt"/>
              </a:defRPr>
            </a:lvl1pPr>
          </a:lstStyle>
          <a:p>
            <a:fld id="{73B850FF-6169-4056-8077-06FFA93A5366}" type="slidenum">
              <a:rPr lang="en-US" smtClean="0"/>
              <a:pPr/>
              <a:t>‹#›</a:t>
            </a:fld>
            <a:endParaRPr lang="en-US"/>
          </a:p>
        </p:txBody>
      </p:sp>
    </p:spTree>
    <p:extLst>
      <p:ext uri="{BB962C8B-B14F-4D97-AF65-F5344CB8AC3E}">
        <p14:creationId xmlns:p14="http://schemas.microsoft.com/office/powerpoint/2010/main" val="2532613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7ABDD2-E186-4F25-8FDE-D1E875E9C303}"/>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8318CC5B-A7E0-48B1-8329-6533AC76E7B7}"/>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3905B1B-77FE-4BFC-BF87-87DA989F0082}"/>
              </a:ext>
            </a:extLst>
          </p:cNvPr>
          <p:cNvSpPr>
            <a:spLocks noGrp="1"/>
          </p:cNvSpPr>
          <p:nvPr>
            <p:ph type="dt" sz="half" idx="10"/>
          </p:nvPr>
        </p:nvSpPr>
        <p:spPr/>
        <p:txBody>
          <a:bodyPr/>
          <a:lstStyle/>
          <a:p>
            <a:fld id="{4C559632-1575-4E14-B53B-3DC3D5ED3947}" type="datetime1">
              <a:rPr lang="en-US" smtClean="0"/>
              <a:t>6/15/2021</a:t>
            </a:fld>
            <a:endParaRPr lang="en-US"/>
          </a:p>
        </p:txBody>
      </p:sp>
      <p:sp>
        <p:nvSpPr>
          <p:cNvPr id="5" name="Footer Placeholder 4">
            <a:extLst>
              <a:ext uri="{FF2B5EF4-FFF2-40B4-BE49-F238E27FC236}">
                <a16:creationId xmlns:a16="http://schemas.microsoft.com/office/drawing/2014/main" id="{3118531E-1B90-4631-BD37-4BB1DBFABF4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38A55E8-88DC-4280-8E04-FF50FF8EDB5A}"/>
              </a:ext>
            </a:extLst>
          </p:cNvPr>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41646067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960633D-90E4-4F5A-9EBF-DDEC2B0B471A}"/>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0DDD3065-FA3D-42C8-BFDA-967C87F4F285}"/>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4DC126F-38E2-4425-861F-98ED432284BA}"/>
              </a:ext>
            </a:extLst>
          </p:cNvPr>
          <p:cNvSpPr>
            <a:spLocks noGrp="1"/>
          </p:cNvSpPr>
          <p:nvPr>
            <p:ph type="dt" sz="half" idx="10"/>
          </p:nvPr>
        </p:nvSpPr>
        <p:spPr/>
        <p:txBody>
          <a:bodyPr/>
          <a:lstStyle/>
          <a:p>
            <a:fld id="{CC4A6868-2568-4CC9-B302-F37117B01A6E}" type="datetime1">
              <a:rPr lang="en-US" smtClean="0"/>
              <a:t>6/15/2021</a:t>
            </a:fld>
            <a:endParaRPr lang="en-US"/>
          </a:p>
        </p:txBody>
      </p:sp>
      <p:sp>
        <p:nvSpPr>
          <p:cNvPr id="5" name="Footer Placeholder 4">
            <a:extLst>
              <a:ext uri="{FF2B5EF4-FFF2-40B4-BE49-F238E27FC236}">
                <a16:creationId xmlns:a16="http://schemas.microsoft.com/office/drawing/2014/main" id="{CA9645D8-F22A-4354-A8B3-96E8A2D232A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59E2295-A616-4D57-8800-7B7E213A8CC8}"/>
              </a:ext>
            </a:extLst>
          </p:cNvPr>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16429468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4CC1FC-ADE8-488C-A1DA-2FD569FD4D09}"/>
              </a:ext>
            </a:extLst>
          </p:cNvPr>
          <p:cNvSpPr>
            <a:spLocks noGrp="1"/>
          </p:cNvSpPr>
          <p:nvPr>
            <p:ph type="title"/>
          </p:nvPr>
        </p:nvSpPr>
        <p:spPr>
          <a:xfrm>
            <a:off x="838200" y="365760"/>
            <a:ext cx="10515600" cy="1325563"/>
          </a:xfrm>
        </p:spPr>
        <p:txBody>
          <a:bodyPr/>
          <a:lstStyle/>
          <a:p>
            <a:r>
              <a:rPr lang="en-US" dirty="0"/>
              <a:t>Click to edit Master title style</a:t>
            </a:r>
          </a:p>
        </p:txBody>
      </p:sp>
      <p:sp>
        <p:nvSpPr>
          <p:cNvPr id="3" name="Content Placeholder 2">
            <a:extLst>
              <a:ext uri="{FF2B5EF4-FFF2-40B4-BE49-F238E27FC236}">
                <a16:creationId xmlns:a16="http://schemas.microsoft.com/office/drawing/2014/main" id="{57F02842-38C3-46D6-8527-0F6FE623C511}"/>
              </a:ext>
            </a:extLst>
          </p:cNvPr>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0E864CF5-F681-40C2-88CC-E02206C9CECB}"/>
              </a:ext>
            </a:extLst>
          </p:cNvPr>
          <p:cNvSpPr>
            <a:spLocks noGrp="1"/>
          </p:cNvSpPr>
          <p:nvPr>
            <p:ph type="dt" sz="half" idx="10"/>
          </p:nvPr>
        </p:nvSpPr>
        <p:spPr/>
        <p:txBody>
          <a:bodyPr/>
          <a:lstStyle/>
          <a:p>
            <a:fld id="{0055F08A-1E71-4B2B-BB49-E743F2903911}" type="datetime1">
              <a:rPr lang="en-US" smtClean="0"/>
              <a:t>6/15/2021</a:t>
            </a:fld>
            <a:endParaRPr lang="en-US" dirty="0"/>
          </a:p>
        </p:txBody>
      </p:sp>
      <p:sp>
        <p:nvSpPr>
          <p:cNvPr id="5" name="Footer Placeholder 4">
            <a:extLst>
              <a:ext uri="{FF2B5EF4-FFF2-40B4-BE49-F238E27FC236}">
                <a16:creationId xmlns:a16="http://schemas.microsoft.com/office/drawing/2014/main" id="{82C04753-4FE4-4A6F-99BB-CFFC92E0CD0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0A569D1-DB13-4BD9-8BA9-0DEAD98F893F}"/>
              </a:ext>
            </a:extLst>
          </p:cNvPr>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30118637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020B05-7BF6-4073-9106-FA19E97273CB}"/>
              </a:ext>
            </a:extLst>
          </p:cNvPr>
          <p:cNvSpPr>
            <a:spLocks noGrp="1"/>
          </p:cNvSpPr>
          <p:nvPr>
            <p:ph type="title"/>
          </p:nvPr>
        </p:nvSpPr>
        <p:spPr>
          <a:xfrm>
            <a:off x="831850" y="1709738"/>
            <a:ext cx="10515600" cy="2852737"/>
          </a:xfrm>
        </p:spPr>
        <p:txBody>
          <a:bodyPr anchor="b"/>
          <a:lstStyle>
            <a:lvl1pPr>
              <a:defRPr sz="440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4E8EE8D7-6B58-4A3F-9DD5-E563D5192A68}"/>
              </a:ext>
            </a:extLst>
          </p:cNvPr>
          <p:cNvSpPr>
            <a:spLocks noGrp="1"/>
          </p:cNvSpPr>
          <p:nvPr>
            <p:ph type="body" idx="1"/>
          </p:nvPr>
        </p:nvSpPr>
        <p:spPr>
          <a:xfrm>
            <a:off x="831850" y="4589463"/>
            <a:ext cx="10515600" cy="1500187"/>
          </a:xfrm>
        </p:spPr>
        <p:txBody>
          <a:bodyPr/>
          <a:lstStyle>
            <a:lvl1pPr marL="0" indent="0">
              <a:buNone/>
              <a:defRPr sz="2400">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2102990E-9F0A-446A-B5B8-459CA8D98D92}"/>
              </a:ext>
            </a:extLst>
          </p:cNvPr>
          <p:cNvSpPr>
            <a:spLocks noGrp="1"/>
          </p:cNvSpPr>
          <p:nvPr>
            <p:ph type="dt" sz="half" idx="10"/>
          </p:nvPr>
        </p:nvSpPr>
        <p:spPr/>
        <p:txBody>
          <a:bodyPr/>
          <a:lstStyle/>
          <a:p>
            <a:fld id="{15417D9E-721A-44BB-8863-9873FE64DA75}" type="datetime1">
              <a:rPr lang="en-US" smtClean="0"/>
              <a:t>6/15/2021</a:t>
            </a:fld>
            <a:endParaRPr lang="en-US"/>
          </a:p>
        </p:txBody>
      </p:sp>
      <p:sp>
        <p:nvSpPr>
          <p:cNvPr id="5" name="Footer Placeholder 4">
            <a:extLst>
              <a:ext uri="{FF2B5EF4-FFF2-40B4-BE49-F238E27FC236}">
                <a16:creationId xmlns:a16="http://schemas.microsoft.com/office/drawing/2014/main" id="{89E68EAA-4377-45FF-9D7C-9E77BC9F275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207FA71-74C3-44B8-A0AC-E18A1E76B43D}"/>
              </a:ext>
            </a:extLst>
          </p:cNvPr>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3787447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B71F12-2D88-4F76-AF46-BD5156C127A9}"/>
              </a:ext>
            </a:extLst>
          </p:cNvPr>
          <p:cNvSpPr>
            <a:spLocks noGrp="1"/>
          </p:cNvSpPr>
          <p:nvPr>
            <p:ph type="title"/>
          </p:nvPr>
        </p:nvSpPr>
        <p:spPr>
          <a:xfrm>
            <a:off x="838200" y="365760"/>
            <a:ext cx="10515600" cy="1325563"/>
          </a:xfrm>
        </p:spPr>
        <p:txBody>
          <a:bodyPr/>
          <a:lstStyle/>
          <a:p>
            <a:r>
              <a:rPr lang="en-US"/>
              <a:t>Click to edit Master title style</a:t>
            </a:r>
          </a:p>
        </p:txBody>
      </p:sp>
      <p:sp>
        <p:nvSpPr>
          <p:cNvPr id="3" name="Content Placeholder 2">
            <a:extLst>
              <a:ext uri="{FF2B5EF4-FFF2-40B4-BE49-F238E27FC236}">
                <a16:creationId xmlns:a16="http://schemas.microsoft.com/office/drawing/2014/main" id="{E6E1AA46-E3EB-4704-B019-F90F1E6177A5}"/>
              </a:ext>
            </a:extLst>
          </p:cNvPr>
          <p:cNvSpPr>
            <a:spLocks noGrp="1"/>
          </p:cNvSpPr>
          <p:nvPr>
            <p:ph sz="half" idx="1"/>
          </p:nvPr>
        </p:nvSpPr>
        <p:spPr>
          <a:xfrm>
            <a:off x="838200" y="1825625"/>
            <a:ext cx="5181600" cy="435133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a:extLst>
              <a:ext uri="{FF2B5EF4-FFF2-40B4-BE49-F238E27FC236}">
                <a16:creationId xmlns:a16="http://schemas.microsoft.com/office/drawing/2014/main" id="{5C17480F-A530-4D05-9A22-E573FB4BA620}"/>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55B56FDA-C47A-4F4A-A364-BA60A25AB90A}"/>
              </a:ext>
            </a:extLst>
          </p:cNvPr>
          <p:cNvSpPr>
            <a:spLocks noGrp="1"/>
          </p:cNvSpPr>
          <p:nvPr>
            <p:ph type="dt" sz="half" idx="10"/>
          </p:nvPr>
        </p:nvSpPr>
        <p:spPr/>
        <p:txBody>
          <a:bodyPr/>
          <a:lstStyle/>
          <a:p>
            <a:fld id="{5F31DA2F-80B8-49CF-99FB-5ABCA53A607A}" type="datetime1">
              <a:rPr lang="en-US" smtClean="0"/>
              <a:t>6/15/2021</a:t>
            </a:fld>
            <a:endParaRPr lang="en-US"/>
          </a:p>
        </p:txBody>
      </p:sp>
      <p:sp>
        <p:nvSpPr>
          <p:cNvPr id="6" name="Footer Placeholder 5">
            <a:extLst>
              <a:ext uri="{FF2B5EF4-FFF2-40B4-BE49-F238E27FC236}">
                <a16:creationId xmlns:a16="http://schemas.microsoft.com/office/drawing/2014/main" id="{7326D8DD-6D84-44D4-8A1B-57615B3ED83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4C8FE31-B577-4017-8AFE-A8BA09596E9C}"/>
              </a:ext>
            </a:extLst>
          </p:cNvPr>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40705932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EC28C9-B8CC-413F-9FFA-626680E4A828}"/>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CB53FE72-9D42-45F5-A37F-B12130388AD5}"/>
              </a:ext>
            </a:extLst>
          </p:cNvPr>
          <p:cNvSpPr>
            <a:spLocks noGrp="1"/>
          </p:cNvSpPr>
          <p:nvPr>
            <p:ph type="body" idx="1"/>
          </p:nvPr>
        </p:nvSpPr>
        <p:spPr>
          <a:xfrm>
            <a:off x="839788" y="1752600"/>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5EE3A31D-9B5F-4DE3-B18D-F7F77782EB46}"/>
              </a:ext>
            </a:extLst>
          </p:cNvPr>
          <p:cNvSpPr>
            <a:spLocks noGrp="1"/>
          </p:cNvSpPr>
          <p:nvPr>
            <p:ph sz="half" idx="2"/>
          </p:nvPr>
        </p:nvSpPr>
        <p:spPr>
          <a:xfrm>
            <a:off x="839788" y="2666999"/>
            <a:ext cx="5157787" cy="35226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F0BE1D2D-822C-466C-A7B9-1A2D97366A41}"/>
              </a:ext>
            </a:extLst>
          </p:cNvPr>
          <p:cNvSpPr>
            <a:spLocks noGrp="1"/>
          </p:cNvSpPr>
          <p:nvPr>
            <p:ph type="body" sz="quarter" idx="3"/>
          </p:nvPr>
        </p:nvSpPr>
        <p:spPr>
          <a:xfrm>
            <a:off x="6172200" y="1752600"/>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6F13B2C-44CA-49C4-BC84-02AF1638F381}"/>
              </a:ext>
            </a:extLst>
          </p:cNvPr>
          <p:cNvSpPr>
            <a:spLocks noGrp="1"/>
          </p:cNvSpPr>
          <p:nvPr>
            <p:ph sz="quarter" idx="4"/>
          </p:nvPr>
        </p:nvSpPr>
        <p:spPr>
          <a:xfrm>
            <a:off x="6172200" y="2666999"/>
            <a:ext cx="5183188" cy="35226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3793CB55-E9C1-4CE6-9B61-81B71475B960}"/>
              </a:ext>
            </a:extLst>
          </p:cNvPr>
          <p:cNvSpPr>
            <a:spLocks noGrp="1"/>
          </p:cNvSpPr>
          <p:nvPr>
            <p:ph type="dt" sz="half" idx="10"/>
          </p:nvPr>
        </p:nvSpPr>
        <p:spPr/>
        <p:txBody>
          <a:bodyPr/>
          <a:lstStyle/>
          <a:p>
            <a:fld id="{28852172-E6C9-4B6C-929A-A9DE3837BBF1}" type="datetime1">
              <a:rPr lang="en-US" smtClean="0"/>
              <a:t>6/15/2021</a:t>
            </a:fld>
            <a:endParaRPr lang="en-US"/>
          </a:p>
        </p:txBody>
      </p:sp>
      <p:sp>
        <p:nvSpPr>
          <p:cNvPr id="8" name="Footer Placeholder 7">
            <a:extLst>
              <a:ext uri="{FF2B5EF4-FFF2-40B4-BE49-F238E27FC236}">
                <a16:creationId xmlns:a16="http://schemas.microsoft.com/office/drawing/2014/main" id="{0DF22318-747B-4EC9-862C-D9FD488CCCE9}"/>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0CFBDDDF-16BD-438D-937D-0E3E30E74E86}"/>
              </a:ext>
            </a:extLst>
          </p:cNvPr>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21845185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792D5F-0BD4-4517-9233-E08AF405B6DE}"/>
              </a:ext>
            </a:extLst>
          </p:cNvPr>
          <p:cNvSpPr>
            <a:spLocks noGrp="1"/>
          </p:cNvSpPr>
          <p:nvPr>
            <p:ph type="title"/>
          </p:nvPr>
        </p:nvSpPr>
        <p:spPr>
          <a:xfrm>
            <a:off x="838200" y="365760"/>
            <a:ext cx="10515600" cy="1325563"/>
          </a:xfrm>
        </p:spPr>
        <p:txBody>
          <a:bodyPr/>
          <a:lstStyle/>
          <a:p>
            <a:r>
              <a:rPr lang="en-US"/>
              <a:t>Click to edit Master title style</a:t>
            </a:r>
          </a:p>
        </p:txBody>
      </p:sp>
      <p:sp>
        <p:nvSpPr>
          <p:cNvPr id="3" name="Date Placeholder 2">
            <a:extLst>
              <a:ext uri="{FF2B5EF4-FFF2-40B4-BE49-F238E27FC236}">
                <a16:creationId xmlns:a16="http://schemas.microsoft.com/office/drawing/2014/main" id="{B83523B8-51E3-48B8-BFD8-CE950619804E}"/>
              </a:ext>
            </a:extLst>
          </p:cNvPr>
          <p:cNvSpPr>
            <a:spLocks noGrp="1"/>
          </p:cNvSpPr>
          <p:nvPr>
            <p:ph type="dt" sz="half" idx="10"/>
          </p:nvPr>
        </p:nvSpPr>
        <p:spPr/>
        <p:txBody>
          <a:bodyPr/>
          <a:lstStyle/>
          <a:p>
            <a:fld id="{3AB41CFF-90C9-47B3-9DA1-F2BF8D839F7E}" type="datetime1">
              <a:rPr lang="en-US" smtClean="0"/>
              <a:t>6/15/2021</a:t>
            </a:fld>
            <a:endParaRPr lang="en-US"/>
          </a:p>
        </p:txBody>
      </p:sp>
      <p:sp>
        <p:nvSpPr>
          <p:cNvPr id="4" name="Footer Placeholder 3">
            <a:extLst>
              <a:ext uri="{FF2B5EF4-FFF2-40B4-BE49-F238E27FC236}">
                <a16:creationId xmlns:a16="http://schemas.microsoft.com/office/drawing/2014/main" id="{7D739B90-5D50-4424-B51D-53C391621869}"/>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216F9286-3A00-4D3C-A3F0-50AC9045C4E1}"/>
              </a:ext>
            </a:extLst>
          </p:cNvPr>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7352319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2933BE2-665A-42DA-A3B7-835F81A3F46B}"/>
              </a:ext>
            </a:extLst>
          </p:cNvPr>
          <p:cNvSpPr>
            <a:spLocks noGrp="1"/>
          </p:cNvSpPr>
          <p:nvPr>
            <p:ph type="dt" sz="half" idx="10"/>
          </p:nvPr>
        </p:nvSpPr>
        <p:spPr/>
        <p:txBody>
          <a:bodyPr/>
          <a:lstStyle/>
          <a:p>
            <a:fld id="{F06048FA-06AB-4884-A69B-986B96E68A24}" type="datetime1">
              <a:rPr lang="en-US" smtClean="0"/>
              <a:t>6/15/2021</a:t>
            </a:fld>
            <a:endParaRPr lang="en-US"/>
          </a:p>
        </p:txBody>
      </p:sp>
      <p:sp>
        <p:nvSpPr>
          <p:cNvPr id="3" name="Footer Placeholder 2">
            <a:extLst>
              <a:ext uri="{FF2B5EF4-FFF2-40B4-BE49-F238E27FC236}">
                <a16:creationId xmlns:a16="http://schemas.microsoft.com/office/drawing/2014/main" id="{634DBCBD-AD42-432D-ABA9-20D616AF3ED7}"/>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EE140251-3596-4673-B24B-59A6F9ED8FB3}"/>
              </a:ext>
            </a:extLst>
          </p:cNvPr>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9049660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6A81A1-6D8E-4DD6-8E49-DABDE6D107E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1693F18F-F78D-4A31-A6BC-6552105BCFD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582C2F4-BDF4-4A4F-AA3D-52692932C24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113850F-5C87-4F08-9658-EAF049B60EB0}"/>
              </a:ext>
            </a:extLst>
          </p:cNvPr>
          <p:cNvSpPr>
            <a:spLocks noGrp="1"/>
          </p:cNvSpPr>
          <p:nvPr>
            <p:ph type="dt" sz="half" idx="10"/>
          </p:nvPr>
        </p:nvSpPr>
        <p:spPr/>
        <p:txBody>
          <a:bodyPr/>
          <a:lstStyle/>
          <a:p>
            <a:fld id="{50DB7ABA-0172-4F9C-889D-567164F66BCD}" type="datetime1">
              <a:rPr lang="en-US" smtClean="0"/>
              <a:t>6/15/2021</a:t>
            </a:fld>
            <a:endParaRPr lang="en-US"/>
          </a:p>
        </p:txBody>
      </p:sp>
      <p:sp>
        <p:nvSpPr>
          <p:cNvPr id="6" name="Footer Placeholder 5">
            <a:extLst>
              <a:ext uri="{FF2B5EF4-FFF2-40B4-BE49-F238E27FC236}">
                <a16:creationId xmlns:a16="http://schemas.microsoft.com/office/drawing/2014/main" id="{210BCE9A-A746-4439-B5D3-966FBC8E5FC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41D3B51-AA2E-4AA1-8062-A0D476D80CCB}"/>
              </a:ext>
            </a:extLst>
          </p:cNvPr>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17064057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D02CF7-F453-4B3E-9510-D747979878A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63E2A1B9-8A2A-4B49-8B79-76D3EEB36B4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BD9FEA03-0EC4-4085-AE63-4AA492D61A9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605AD5B-0DEA-4C6F-94D2-FAA99F2E5DA9}"/>
              </a:ext>
            </a:extLst>
          </p:cNvPr>
          <p:cNvSpPr>
            <a:spLocks noGrp="1"/>
          </p:cNvSpPr>
          <p:nvPr>
            <p:ph type="dt" sz="half" idx="10"/>
          </p:nvPr>
        </p:nvSpPr>
        <p:spPr/>
        <p:txBody>
          <a:bodyPr/>
          <a:lstStyle/>
          <a:p>
            <a:fld id="{78AC6A5B-8AE7-4A41-B5A7-9ADC6686DC18}" type="datetime1">
              <a:rPr lang="en-US" smtClean="0"/>
              <a:t>6/15/2021</a:t>
            </a:fld>
            <a:endParaRPr lang="en-US"/>
          </a:p>
        </p:txBody>
      </p:sp>
      <p:sp>
        <p:nvSpPr>
          <p:cNvPr id="6" name="Footer Placeholder 5">
            <a:extLst>
              <a:ext uri="{FF2B5EF4-FFF2-40B4-BE49-F238E27FC236}">
                <a16:creationId xmlns:a16="http://schemas.microsoft.com/office/drawing/2014/main" id="{F0DC6744-7CBA-4A1D-8F87-10699F9812F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EAD9048-35FF-4BE9-8157-BE4BAA1C7251}"/>
              </a:ext>
            </a:extLst>
          </p:cNvPr>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1361823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0BABF38A-8A0D-492E-BD20-6CF4D46B50BD}"/>
              </a:ext>
              <a:ext uri="{C183D7F6-B498-43B3-948B-1728B52AA6E4}">
                <adec:decorative xmlns="" xmlns:adec="http://schemas.microsoft.com/office/drawing/2017/decorative" val="1"/>
              </a:ext>
            </a:extLst>
          </p:cNvPr>
          <p:cNvSpPr/>
          <p:nvPr/>
        </p:nvSpPr>
        <p:spPr>
          <a:xfrm>
            <a:off x="0" y="1"/>
            <a:ext cx="12192000" cy="6858004"/>
          </a:xfrm>
          <a:prstGeom prst="rect">
            <a:avLst/>
          </a:prstGeom>
          <a:solidFill>
            <a:schemeClr val="tx2">
              <a:lumMod val="90000"/>
              <a:lumOff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lumMod val="65000"/>
                  <a:lumOff val="35000"/>
                </a:schemeClr>
              </a:solidFill>
              <a:latin typeface="AvenirNext LT Pro Medium" panose="020B0504020202020204" pitchFamily="34" charset="0"/>
            </a:endParaRPr>
          </a:p>
        </p:txBody>
      </p:sp>
      <p:pic>
        <p:nvPicPr>
          <p:cNvPr id="40" name="Picture 39">
            <a:extLst>
              <a:ext uri="{FF2B5EF4-FFF2-40B4-BE49-F238E27FC236}">
                <a16:creationId xmlns:a16="http://schemas.microsoft.com/office/drawing/2014/main" id="{1CB7E8AE-A3AC-4BB7-A5C6-F00EC697B265}"/>
              </a:ext>
            </a:extLst>
          </p:cNvPr>
          <p:cNvPicPr>
            <a:picLocks noChangeAspect="1"/>
          </p:cNvPicPr>
          <p:nvPr/>
        </p:nvPicPr>
        <p:blipFill>
          <a:blip r:embed="rId13">
            <a:alphaModFix amt="35000"/>
            <a:extLst>
              <a:ext uri="{28A0092B-C50C-407E-A947-70E740481C1C}">
                <a14:useLocalDpi xmlns:a14="http://schemas.microsoft.com/office/drawing/2010/main" val="0"/>
              </a:ext>
            </a:extLst>
          </a:blip>
          <a:stretch>
            <a:fillRect/>
          </a:stretch>
        </p:blipFill>
        <p:spPr>
          <a:xfrm>
            <a:off x="0" y="1"/>
            <a:ext cx="12192000" cy="1392401"/>
          </a:xfrm>
          <a:prstGeom prst="rect">
            <a:avLst/>
          </a:prstGeom>
        </p:spPr>
      </p:pic>
      <p:sp>
        <p:nvSpPr>
          <p:cNvPr id="2" name="Title Placeholder 1">
            <a:extLst>
              <a:ext uri="{FF2B5EF4-FFF2-40B4-BE49-F238E27FC236}">
                <a16:creationId xmlns:a16="http://schemas.microsoft.com/office/drawing/2014/main" id="{E9984D45-0ED3-4D03-8E44-5E355C9134F1}"/>
              </a:ext>
            </a:extLst>
          </p:cNvPr>
          <p:cNvSpPr>
            <a:spLocks noGrp="1"/>
          </p:cNvSpPr>
          <p:nvPr>
            <p:ph type="title"/>
          </p:nvPr>
        </p:nvSpPr>
        <p:spPr>
          <a:xfrm>
            <a:off x="838200" y="425450"/>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a:extLst>
              <a:ext uri="{FF2B5EF4-FFF2-40B4-BE49-F238E27FC236}">
                <a16:creationId xmlns:a16="http://schemas.microsoft.com/office/drawing/2014/main" id="{1F687D6E-D1E9-489C-9AA9-3575C39BAA0B}"/>
              </a:ext>
            </a:extLst>
          </p:cNvPr>
          <p:cNvSpPr>
            <a:spLocks noGrp="1"/>
          </p:cNvSpPr>
          <p:nvPr>
            <p:ph type="body" idx="1"/>
          </p:nvPr>
        </p:nvSpPr>
        <p:spPr>
          <a:xfrm>
            <a:off x="838200" y="1949450"/>
            <a:ext cx="10515600" cy="4195763"/>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86364E9C-08EE-4B1B-B3FC-D6D997F4EA38}"/>
              </a:ext>
            </a:extLst>
          </p:cNvPr>
          <p:cNvSpPr>
            <a:spLocks noGrp="1"/>
          </p:cNvSpPr>
          <p:nvPr>
            <p:ph type="dt" sz="half" idx="2"/>
          </p:nvPr>
        </p:nvSpPr>
        <p:spPr>
          <a:xfrm>
            <a:off x="838200" y="6324600"/>
            <a:ext cx="2743200" cy="365125"/>
          </a:xfrm>
          <a:prstGeom prst="rect">
            <a:avLst/>
          </a:prstGeom>
        </p:spPr>
        <p:txBody>
          <a:bodyPr vert="horz" lIns="91440" tIns="45720" rIns="91440" bIns="45720" rtlCol="0" anchor="ctr"/>
          <a:lstStyle>
            <a:lvl1pPr algn="l">
              <a:defRPr sz="900">
                <a:solidFill>
                  <a:schemeClr val="bg1">
                    <a:alpha val="60000"/>
                  </a:schemeClr>
                </a:solidFill>
                <a:latin typeface="+mn-lt"/>
              </a:defRPr>
            </a:lvl1pPr>
          </a:lstStyle>
          <a:p>
            <a:fld id="{57E0CF6C-748E-4B7A-BC8B-3011EF78ED13}" type="datetime1">
              <a:rPr lang="en-US" smtClean="0"/>
              <a:pPr/>
              <a:t>6/15/2021</a:t>
            </a:fld>
            <a:endParaRPr lang="en-US" dirty="0"/>
          </a:p>
        </p:txBody>
      </p:sp>
      <p:sp>
        <p:nvSpPr>
          <p:cNvPr id="5" name="Footer Placeholder 4">
            <a:extLst>
              <a:ext uri="{FF2B5EF4-FFF2-40B4-BE49-F238E27FC236}">
                <a16:creationId xmlns:a16="http://schemas.microsoft.com/office/drawing/2014/main" id="{BAB0A1F1-38FE-4C27-81E6-A43A54793FC3}"/>
              </a:ext>
            </a:extLst>
          </p:cNvPr>
          <p:cNvSpPr>
            <a:spLocks noGrp="1"/>
          </p:cNvSpPr>
          <p:nvPr>
            <p:ph type="ftr" sz="quarter" idx="3"/>
          </p:nvPr>
        </p:nvSpPr>
        <p:spPr>
          <a:xfrm>
            <a:off x="4038600" y="6324600"/>
            <a:ext cx="4114800" cy="365125"/>
          </a:xfrm>
          <a:prstGeom prst="rect">
            <a:avLst/>
          </a:prstGeom>
        </p:spPr>
        <p:txBody>
          <a:bodyPr vert="horz" lIns="91440" tIns="45720" rIns="91440" bIns="45720" rtlCol="0" anchor="ctr"/>
          <a:lstStyle>
            <a:lvl1pPr algn="ctr">
              <a:defRPr sz="900">
                <a:solidFill>
                  <a:schemeClr val="bg1">
                    <a:alpha val="60000"/>
                  </a:schemeClr>
                </a:solidFill>
                <a:latin typeface="+mn-lt"/>
              </a:defRPr>
            </a:lvl1pPr>
          </a:lstStyle>
          <a:p>
            <a:endParaRPr lang="en-US" dirty="0"/>
          </a:p>
        </p:txBody>
      </p:sp>
      <p:sp>
        <p:nvSpPr>
          <p:cNvPr id="6" name="Slide Number Placeholder 5">
            <a:extLst>
              <a:ext uri="{FF2B5EF4-FFF2-40B4-BE49-F238E27FC236}">
                <a16:creationId xmlns:a16="http://schemas.microsoft.com/office/drawing/2014/main" id="{5E26B39A-FFD8-42EF-ADC7-7DB3B302F8B2}"/>
              </a:ext>
            </a:extLst>
          </p:cNvPr>
          <p:cNvSpPr>
            <a:spLocks noGrp="1"/>
          </p:cNvSpPr>
          <p:nvPr>
            <p:ph type="sldNum" sz="quarter" idx="4"/>
          </p:nvPr>
        </p:nvSpPr>
        <p:spPr>
          <a:xfrm>
            <a:off x="8610600" y="6324600"/>
            <a:ext cx="2743200" cy="365125"/>
          </a:xfrm>
          <a:prstGeom prst="rect">
            <a:avLst/>
          </a:prstGeom>
        </p:spPr>
        <p:txBody>
          <a:bodyPr vert="horz" lIns="91440" tIns="45720" rIns="91440" bIns="45720" rtlCol="0" anchor="ctr"/>
          <a:lstStyle>
            <a:lvl1pPr algn="r">
              <a:defRPr sz="900">
                <a:solidFill>
                  <a:schemeClr val="bg1">
                    <a:alpha val="60000"/>
                  </a:schemeClr>
                </a:solidFill>
                <a:latin typeface="+mn-lt"/>
              </a:defRPr>
            </a:lvl1pPr>
          </a:lstStyle>
          <a:p>
            <a:fld id="{73B850FF-6169-4056-8077-06FFA93A5366}" type="slidenum">
              <a:rPr lang="en-US" smtClean="0"/>
              <a:pPr/>
              <a:t>‹#›</a:t>
            </a:fld>
            <a:endParaRPr lang="en-US" dirty="0"/>
          </a:p>
        </p:txBody>
      </p:sp>
    </p:spTree>
    <p:extLst>
      <p:ext uri="{BB962C8B-B14F-4D97-AF65-F5344CB8AC3E}">
        <p14:creationId xmlns:p14="http://schemas.microsoft.com/office/powerpoint/2010/main" val="681916109"/>
      </p:ext>
    </p:extLst>
  </p:cSld>
  <p:clrMap bg1="lt1" tx1="dk1" bg2="lt2" tx2="dk2" accent1="accent1" accent2="accent2" accent3="accent3" accent4="accent4" accent5="accent5" accent6="accent6" hlink="hlink" folHlink="folHlink"/>
  <p:sldLayoutIdLst>
    <p:sldLayoutId id="2147483792" r:id="rId1"/>
    <p:sldLayoutId id="2147483793" r:id="rId2"/>
    <p:sldLayoutId id="2147483794" r:id="rId3"/>
    <p:sldLayoutId id="2147483795" r:id="rId4"/>
    <p:sldLayoutId id="2147483796" r:id="rId5"/>
    <p:sldLayoutId id="2147483797" r:id="rId6"/>
    <p:sldLayoutId id="2147483788" r:id="rId7"/>
    <p:sldLayoutId id="2147483789" r:id="rId8"/>
    <p:sldLayoutId id="2147483790" r:id="rId9"/>
    <p:sldLayoutId id="2147483791" r:id="rId10"/>
    <p:sldLayoutId id="2147483798" r:id="rId11"/>
  </p:sldLayoutIdLst>
  <p:hf sldNum="0" hdr="0" ftr="0" dt="0"/>
  <p:txStyles>
    <p:titleStyle>
      <a:lvl1pPr algn="l" defTabSz="914400" rtl="0" eaLnBrk="1" latinLnBrk="0" hangingPunct="1">
        <a:lnSpc>
          <a:spcPct val="100000"/>
        </a:lnSpc>
        <a:spcBef>
          <a:spcPct val="0"/>
        </a:spcBef>
        <a:buNone/>
        <a:defRPr sz="4400" b="1" kern="1200">
          <a:solidFill>
            <a:schemeClr val="bg1"/>
          </a:solidFill>
          <a:latin typeface="+mj-lt"/>
          <a:ea typeface="+mj-ea"/>
          <a:cs typeface="+mj-cs"/>
        </a:defRPr>
      </a:lvl1pPr>
    </p:titleStyle>
    <p:bodyStyle>
      <a:lvl1pPr marL="228600" indent="-228600" algn="l" defTabSz="914400" rtl="0" eaLnBrk="1" latinLnBrk="0" hangingPunct="1">
        <a:lnSpc>
          <a:spcPct val="110000"/>
        </a:lnSpc>
        <a:spcBef>
          <a:spcPts val="1000"/>
        </a:spcBef>
        <a:buClr>
          <a:schemeClr val="accent1"/>
        </a:buClr>
        <a:buFont typeface="Arial" panose="020B0604020202020204" pitchFamily="34" charset="0"/>
        <a:buChar char="•"/>
        <a:defRPr sz="2800" kern="1200">
          <a:solidFill>
            <a:schemeClr val="bg1"/>
          </a:solidFill>
          <a:latin typeface="+mn-lt"/>
          <a:ea typeface="+mn-ea"/>
          <a:cs typeface="+mn-cs"/>
        </a:defRPr>
      </a:lvl1pPr>
      <a:lvl2pPr marL="685800" indent="-228600" algn="l" defTabSz="914400" rtl="0" eaLnBrk="1" latinLnBrk="0" hangingPunct="1">
        <a:lnSpc>
          <a:spcPct val="110000"/>
        </a:lnSpc>
        <a:spcBef>
          <a:spcPts val="500"/>
        </a:spcBef>
        <a:buClr>
          <a:schemeClr val="accent1"/>
        </a:buClr>
        <a:buFont typeface="Arial" panose="020B0604020202020204" pitchFamily="34" charset="0"/>
        <a:buChar char="•"/>
        <a:defRPr sz="2400" kern="1200">
          <a:solidFill>
            <a:schemeClr val="bg1"/>
          </a:solidFill>
          <a:latin typeface="+mn-lt"/>
          <a:ea typeface="+mn-ea"/>
          <a:cs typeface="+mn-cs"/>
        </a:defRPr>
      </a:lvl2pPr>
      <a:lvl3pPr marL="1143000" indent="-228600" algn="l" defTabSz="914400" rtl="0" eaLnBrk="1" latinLnBrk="0" hangingPunct="1">
        <a:lnSpc>
          <a:spcPct val="110000"/>
        </a:lnSpc>
        <a:spcBef>
          <a:spcPts val="500"/>
        </a:spcBef>
        <a:buClr>
          <a:schemeClr val="accent1"/>
        </a:buClr>
        <a:buFont typeface="Arial" panose="020B0604020202020204" pitchFamily="34" charset="0"/>
        <a:buChar char="•"/>
        <a:defRPr sz="2000" kern="1200">
          <a:solidFill>
            <a:schemeClr val="bg1"/>
          </a:solidFill>
          <a:latin typeface="+mn-lt"/>
          <a:ea typeface="+mn-ea"/>
          <a:cs typeface="+mn-cs"/>
        </a:defRPr>
      </a:lvl3pPr>
      <a:lvl4pPr marL="1600200" indent="-228600" algn="l" defTabSz="914400" rtl="0" eaLnBrk="1" latinLnBrk="0" hangingPunct="1">
        <a:lnSpc>
          <a:spcPct val="110000"/>
        </a:lnSpc>
        <a:spcBef>
          <a:spcPts val="500"/>
        </a:spcBef>
        <a:buClr>
          <a:schemeClr val="accent1"/>
        </a:buClr>
        <a:buFont typeface="Arial" panose="020B0604020202020204" pitchFamily="34" charset="0"/>
        <a:buChar char="•"/>
        <a:defRPr sz="1800" kern="1200">
          <a:solidFill>
            <a:schemeClr val="bg1"/>
          </a:solidFill>
          <a:latin typeface="+mn-lt"/>
          <a:ea typeface="+mn-ea"/>
          <a:cs typeface="+mn-cs"/>
        </a:defRPr>
      </a:lvl4pPr>
      <a:lvl5pPr marL="2057400" indent="-228600" algn="l" defTabSz="914400" rtl="0" eaLnBrk="1" latinLnBrk="0" hangingPunct="1">
        <a:lnSpc>
          <a:spcPct val="110000"/>
        </a:lnSpc>
        <a:spcBef>
          <a:spcPts val="500"/>
        </a:spcBef>
        <a:buClr>
          <a:schemeClr val="accent1"/>
        </a:buClr>
        <a:buFont typeface="Arial" panose="020B0604020202020204" pitchFamily="34" charset="0"/>
        <a:buChar char="•"/>
        <a:defRPr sz="1800" kern="1200">
          <a:solidFill>
            <a:schemeClr val="bg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www.americananthro.org/covid-19" TargetMode="External"/><Relationship Id="rId2" Type="http://schemas.openxmlformats.org/officeDocument/2006/relationships/hyperlink" Target="https://tinyurl.com/s837kty2"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6E9CDA-3E04-A24C-A694-991ADFD19AF7}"/>
              </a:ext>
            </a:extLst>
          </p:cNvPr>
          <p:cNvSpPr>
            <a:spLocks noGrp="1"/>
          </p:cNvSpPr>
          <p:nvPr>
            <p:ph type="ctrTitle"/>
          </p:nvPr>
        </p:nvSpPr>
        <p:spPr/>
        <p:txBody>
          <a:bodyPr/>
          <a:lstStyle/>
          <a:p>
            <a:r>
              <a:rPr lang="en-US" dirty="0" smtClean="0"/>
              <a:t>Guidelines for mitigating </a:t>
            </a:r>
            <a:br>
              <a:rPr lang="en-US" dirty="0" smtClean="0"/>
            </a:br>
            <a:r>
              <a:rPr lang="en-US" dirty="0" smtClean="0"/>
              <a:t>long-term effects of the </a:t>
            </a:r>
            <a:br>
              <a:rPr lang="en-US" dirty="0" smtClean="0"/>
            </a:br>
            <a:r>
              <a:rPr lang="en-US" dirty="0" smtClean="0"/>
              <a:t>Covid-19 pandemic on faculty</a:t>
            </a:r>
            <a:endParaRPr lang="en-US" dirty="0"/>
          </a:p>
        </p:txBody>
      </p:sp>
      <p:sp>
        <p:nvSpPr>
          <p:cNvPr id="15" name="Subtitle 2">
            <a:extLst>
              <a:ext uri="{FF2B5EF4-FFF2-40B4-BE49-F238E27FC236}">
                <a16:creationId xmlns:a16="http://schemas.microsoft.com/office/drawing/2014/main" id="{4048A029-A059-7749-AC32-00180AD290F5}"/>
              </a:ext>
            </a:extLst>
          </p:cNvPr>
          <p:cNvSpPr txBox="1">
            <a:spLocks/>
          </p:cNvSpPr>
          <p:nvPr/>
        </p:nvSpPr>
        <p:spPr>
          <a:xfrm>
            <a:off x="6599583" y="4058516"/>
            <a:ext cx="4754217" cy="2070574"/>
          </a:xfrm>
          <a:prstGeom prst="rect">
            <a:avLst/>
          </a:prstGeom>
        </p:spPr>
        <p:txBody>
          <a:bodyPr vert="horz" lIns="91440" tIns="45720" rIns="91440" bIns="45720" rtlCol="0" anchor="ctr">
            <a:normAutofit/>
          </a:bodyPr>
          <a:lstStyle>
            <a:lvl1pPr marL="228600" indent="-228600" algn="l" defTabSz="914400" rtl="0" eaLnBrk="1" latinLnBrk="0" hangingPunct="1">
              <a:lnSpc>
                <a:spcPct val="110000"/>
              </a:lnSpc>
              <a:spcBef>
                <a:spcPts val="1000"/>
              </a:spcBef>
              <a:buClr>
                <a:schemeClr val="accent1"/>
              </a:buClr>
              <a:buFont typeface="Arial" panose="020B0604020202020204" pitchFamily="34" charset="0"/>
              <a:buChar char="•"/>
              <a:defRPr sz="2800" kern="1200">
                <a:solidFill>
                  <a:schemeClr val="bg1"/>
                </a:solidFill>
                <a:latin typeface="+mn-lt"/>
                <a:ea typeface="+mn-ea"/>
                <a:cs typeface="+mn-cs"/>
              </a:defRPr>
            </a:lvl1pPr>
            <a:lvl2pPr marL="685800" indent="-228600" algn="l" defTabSz="914400" rtl="0" eaLnBrk="1" latinLnBrk="0" hangingPunct="1">
              <a:lnSpc>
                <a:spcPct val="110000"/>
              </a:lnSpc>
              <a:spcBef>
                <a:spcPts val="500"/>
              </a:spcBef>
              <a:buClr>
                <a:schemeClr val="accent1"/>
              </a:buClr>
              <a:buFont typeface="Arial" panose="020B0604020202020204" pitchFamily="34" charset="0"/>
              <a:buChar char="•"/>
              <a:defRPr sz="2400" kern="1200">
                <a:solidFill>
                  <a:schemeClr val="bg1"/>
                </a:solidFill>
                <a:latin typeface="+mn-lt"/>
                <a:ea typeface="+mn-ea"/>
                <a:cs typeface="+mn-cs"/>
              </a:defRPr>
            </a:lvl2pPr>
            <a:lvl3pPr marL="1143000" indent="-228600" algn="l" defTabSz="914400" rtl="0" eaLnBrk="1" latinLnBrk="0" hangingPunct="1">
              <a:lnSpc>
                <a:spcPct val="110000"/>
              </a:lnSpc>
              <a:spcBef>
                <a:spcPts val="500"/>
              </a:spcBef>
              <a:buClr>
                <a:schemeClr val="accent1"/>
              </a:buClr>
              <a:buFont typeface="Arial" panose="020B0604020202020204" pitchFamily="34" charset="0"/>
              <a:buChar char="•"/>
              <a:defRPr sz="2000" kern="1200">
                <a:solidFill>
                  <a:schemeClr val="bg1"/>
                </a:solidFill>
                <a:latin typeface="+mn-lt"/>
                <a:ea typeface="+mn-ea"/>
                <a:cs typeface="+mn-cs"/>
              </a:defRPr>
            </a:lvl3pPr>
            <a:lvl4pPr marL="1600200" indent="-228600" algn="l" defTabSz="914400" rtl="0" eaLnBrk="1" latinLnBrk="0" hangingPunct="1">
              <a:lnSpc>
                <a:spcPct val="110000"/>
              </a:lnSpc>
              <a:spcBef>
                <a:spcPts val="500"/>
              </a:spcBef>
              <a:buClr>
                <a:schemeClr val="accent1"/>
              </a:buClr>
              <a:buFont typeface="Arial" panose="020B0604020202020204" pitchFamily="34" charset="0"/>
              <a:buChar char="•"/>
              <a:defRPr sz="1800" kern="1200">
                <a:solidFill>
                  <a:schemeClr val="bg1"/>
                </a:solidFill>
                <a:latin typeface="+mn-lt"/>
                <a:ea typeface="+mn-ea"/>
                <a:cs typeface="+mn-cs"/>
              </a:defRPr>
            </a:lvl4pPr>
            <a:lvl5pPr marL="2057400" indent="-228600" algn="l" defTabSz="914400" rtl="0" eaLnBrk="1" latinLnBrk="0" hangingPunct="1">
              <a:lnSpc>
                <a:spcPct val="110000"/>
              </a:lnSpc>
              <a:spcBef>
                <a:spcPts val="500"/>
              </a:spcBef>
              <a:buClr>
                <a:schemeClr val="accent1"/>
              </a:buClr>
              <a:buFont typeface="Arial" panose="020B0604020202020204" pitchFamily="34" charset="0"/>
              <a:buChar char="•"/>
              <a:defRPr sz="1800" kern="1200">
                <a:solidFill>
                  <a:schemeClr val="bg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2200" dirty="0" smtClean="0">
                <a:solidFill>
                  <a:schemeClr val="tx1"/>
                </a:solidFill>
              </a:rPr>
              <a:t>Members’ Programmatic Advisory and Advocacy Committee</a:t>
            </a:r>
          </a:p>
          <a:p>
            <a:endParaRPr lang="en-US" sz="2200" dirty="0" smtClean="0">
              <a:solidFill>
                <a:schemeClr val="tx1"/>
              </a:solidFill>
            </a:endParaRPr>
          </a:p>
          <a:p>
            <a:pPr marL="0" indent="0">
              <a:buNone/>
            </a:pPr>
            <a:r>
              <a:rPr lang="en-US" sz="1800" dirty="0" smtClean="0">
                <a:solidFill>
                  <a:schemeClr val="tx1"/>
                </a:solidFill>
              </a:rPr>
              <a:t>American Anthropological Association</a:t>
            </a:r>
            <a:endParaRPr lang="en-US" sz="1800" dirty="0">
              <a:solidFill>
                <a:schemeClr val="tx1"/>
              </a:solidFill>
            </a:endParaRPr>
          </a:p>
        </p:txBody>
      </p:sp>
      <p:sp>
        <p:nvSpPr>
          <p:cNvPr id="13" name="Title 1">
            <a:extLst>
              <a:ext uri="{FF2B5EF4-FFF2-40B4-BE49-F238E27FC236}">
                <a16:creationId xmlns:a16="http://schemas.microsoft.com/office/drawing/2014/main" id="{F06E9CDA-3E04-A24C-A694-991ADFD19AF7}"/>
              </a:ext>
            </a:extLst>
          </p:cNvPr>
          <p:cNvSpPr txBox="1">
            <a:spLocks/>
          </p:cNvSpPr>
          <p:nvPr/>
        </p:nvSpPr>
        <p:spPr>
          <a:xfrm>
            <a:off x="996275" y="4071961"/>
            <a:ext cx="5996628" cy="2068081"/>
          </a:xfrm>
          <a:prstGeom prst="rect">
            <a:avLst/>
          </a:prstGeom>
        </p:spPr>
        <p:txBody>
          <a:bodyPr vert="horz" lIns="91440" tIns="45720" rIns="91440" bIns="45720" rtlCol="0" anchor="ctr">
            <a:normAutofit/>
          </a:bodyPr>
          <a:lstStyle>
            <a:lvl1pPr algn="l" defTabSz="914400" rtl="0" eaLnBrk="1" latinLnBrk="0" hangingPunct="1">
              <a:lnSpc>
                <a:spcPct val="100000"/>
              </a:lnSpc>
              <a:spcBef>
                <a:spcPct val="0"/>
              </a:spcBef>
              <a:buNone/>
              <a:defRPr sz="4400" b="1" kern="1200">
                <a:solidFill>
                  <a:schemeClr val="bg1"/>
                </a:solidFill>
                <a:latin typeface="+mj-lt"/>
                <a:ea typeface="+mj-ea"/>
                <a:cs typeface="+mj-cs"/>
              </a:defRPr>
            </a:lvl1pPr>
          </a:lstStyle>
          <a:p>
            <a:pPr>
              <a:lnSpc>
                <a:spcPct val="90000"/>
              </a:lnSpc>
            </a:pPr>
            <a:r>
              <a:rPr lang="en-US" sz="2800" dirty="0" smtClean="0">
                <a:solidFill>
                  <a:schemeClr val="tx1"/>
                </a:solidFill>
              </a:rPr>
              <a:t>Guidelines for mitigating </a:t>
            </a:r>
            <a:br>
              <a:rPr lang="en-US" sz="2800" dirty="0" smtClean="0">
                <a:solidFill>
                  <a:schemeClr val="tx1"/>
                </a:solidFill>
              </a:rPr>
            </a:br>
            <a:r>
              <a:rPr lang="en-US" sz="2800" dirty="0" smtClean="0">
                <a:solidFill>
                  <a:schemeClr val="tx1"/>
                </a:solidFill>
              </a:rPr>
              <a:t>long-term effects of the </a:t>
            </a:r>
            <a:br>
              <a:rPr lang="en-US" sz="2800" dirty="0" smtClean="0">
                <a:solidFill>
                  <a:schemeClr val="tx1"/>
                </a:solidFill>
              </a:rPr>
            </a:br>
            <a:r>
              <a:rPr lang="en-US" sz="2800" dirty="0" smtClean="0">
                <a:solidFill>
                  <a:schemeClr val="tx1"/>
                </a:solidFill>
              </a:rPr>
              <a:t>Covid-19 pandemic on faculty</a:t>
            </a:r>
            <a:endParaRPr lang="en-US" sz="2800" dirty="0">
              <a:solidFill>
                <a:schemeClr val="tx1"/>
              </a:solidFill>
            </a:endParaRPr>
          </a:p>
        </p:txBody>
      </p:sp>
      <p:pic>
        <p:nvPicPr>
          <p:cNvPr id="5" name="Picture 4" title="American Anthropological Association Logo">
            <a:extLst>
              <a:ext uri="{FF2B5EF4-FFF2-40B4-BE49-F238E27FC236}">
                <a16:creationId xmlns:a16="http://schemas.microsoft.com/office/drawing/2014/main" id="{6A9BA4D2-B44F-0C48-94FC-043107FDFA26}"/>
              </a:ext>
            </a:extLst>
          </p:cNvPr>
          <p:cNvPicPr>
            <a:picLocks noChangeAspect="1"/>
          </p:cNvPicPr>
          <p:nvPr/>
        </p:nvPicPr>
        <p:blipFill>
          <a:blip r:embed="rId2"/>
          <a:stretch>
            <a:fillRect/>
          </a:stretch>
        </p:blipFill>
        <p:spPr>
          <a:xfrm>
            <a:off x="838200" y="1240160"/>
            <a:ext cx="10243930" cy="1254881"/>
          </a:xfrm>
          <a:prstGeom prst="rect">
            <a:avLst/>
          </a:prstGeom>
        </p:spPr>
      </p:pic>
    </p:spTree>
    <p:extLst>
      <p:ext uri="{BB962C8B-B14F-4D97-AF65-F5344CB8AC3E}">
        <p14:creationId xmlns:p14="http://schemas.microsoft.com/office/powerpoint/2010/main" val="424384147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57B1A3-F4EA-5E4F-B20C-22D4E43D8518}"/>
              </a:ext>
            </a:extLst>
          </p:cNvPr>
          <p:cNvSpPr>
            <a:spLocks noGrp="1"/>
          </p:cNvSpPr>
          <p:nvPr>
            <p:ph type="title"/>
          </p:nvPr>
        </p:nvSpPr>
        <p:spPr>
          <a:xfrm>
            <a:off x="507076" y="365761"/>
            <a:ext cx="10846724" cy="1496290"/>
          </a:xfrm>
        </p:spPr>
        <p:txBody>
          <a:bodyPr>
            <a:normAutofit fontScale="90000"/>
          </a:bodyPr>
          <a:lstStyle/>
          <a:p>
            <a:pPr algn="ctr"/>
            <a:r>
              <a:rPr lang="en-US" sz="3600" dirty="0"/>
              <a:t/>
            </a:r>
            <a:br>
              <a:rPr lang="en-US" sz="3600" dirty="0"/>
            </a:br>
            <a:r>
              <a:rPr lang="en-US" sz="3600" dirty="0"/>
              <a:t>Identify appropriate campus governing bodies</a:t>
            </a:r>
            <a:br>
              <a:rPr lang="en-US" sz="3600" dirty="0"/>
            </a:br>
            <a:endParaRPr lang="en-US" sz="3600" dirty="0"/>
          </a:p>
        </p:txBody>
      </p:sp>
      <p:sp>
        <p:nvSpPr>
          <p:cNvPr id="3" name="Content Placeholder 2">
            <a:extLst>
              <a:ext uri="{FF2B5EF4-FFF2-40B4-BE49-F238E27FC236}">
                <a16:creationId xmlns:a16="http://schemas.microsoft.com/office/drawing/2014/main" id="{BE26890E-61BA-704C-ADA9-64699D82E51C}"/>
              </a:ext>
            </a:extLst>
          </p:cNvPr>
          <p:cNvSpPr>
            <a:spLocks noGrp="1"/>
          </p:cNvSpPr>
          <p:nvPr>
            <p:ph idx="1"/>
          </p:nvPr>
        </p:nvSpPr>
        <p:spPr>
          <a:xfrm>
            <a:off x="939338" y="1795549"/>
            <a:ext cx="10117546" cy="4458105"/>
          </a:xfrm>
        </p:spPr>
        <p:txBody>
          <a:bodyPr>
            <a:normAutofit lnSpcReduction="10000"/>
          </a:bodyPr>
          <a:lstStyle/>
          <a:p>
            <a:r>
              <a:rPr lang="en-US" dirty="0"/>
              <a:t>Because processes for promotion, tenure, and faculty evaluation occur at a number of administrative levels, individual faculty should research their particular institution’s policies, and identify how and which institutional bodies should be informed about these guidelines.</a:t>
            </a:r>
          </a:p>
          <a:p>
            <a:endParaRPr lang="en-US" dirty="0"/>
          </a:p>
          <a:p>
            <a:r>
              <a:rPr lang="en-US" dirty="0"/>
              <a:t>Faculty senates, college, and provosts’ offices are important potential sites for accounting and addressing ways to mitigate uneven effects of the pandemic on faculty.</a:t>
            </a:r>
          </a:p>
        </p:txBody>
      </p:sp>
    </p:spTree>
    <p:extLst>
      <p:ext uri="{BB962C8B-B14F-4D97-AF65-F5344CB8AC3E}">
        <p14:creationId xmlns:p14="http://schemas.microsoft.com/office/powerpoint/2010/main" val="191126401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4CF136-513F-3840-AB41-B4FB7CED8CD3}"/>
              </a:ext>
            </a:extLst>
          </p:cNvPr>
          <p:cNvSpPr>
            <a:spLocks noGrp="1"/>
          </p:cNvSpPr>
          <p:nvPr>
            <p:ph type="title"/>
          </p:nvPr>
        </p:nvSpPr>
        <p:spPr>
          <a:xfrm>
            <a:off x="827903" y="365761"/>
            <a:ext cx="10439400" cy="1021605"/>
          </a:xfrm>
        </p:spPr>
        <p:txBody>
          <a:bodyPr>
            <a:normAutofit/>
          </a:bodyPr>
          <a:lstStyle/>
          <a:p>
            <a:pPr algn="ctr"/>
            <a:r>
              <a:rPr lang="en-US" dirty="0"/>
              <a:t>Multiple sites for implementation</a:t>
            </a:r>
          </a:p>
        </p:txBody>
      </p:sp>
      <p:sp>
        <p:nvSpPr>
          <p:cNvPr id="3" name="Content Placeholder 2">
            <a:extLst>
              <a:ext uri="{FF2B5EF4-FFF2-40B4-BE49-F238E27FC236}">
                <a16:creationId xmlns:a16="http://schemas.microsoft.com/office/drawing/2014/main" id="{9875653F-1A87-AB46-8284-A8ECB4EAC43A}"/>
              </a:ext>
            </a:extLst>
          </p:cNvPr>
          <p:cNvSpPr>
            <a:spLocks noGrp="1"/>
          </p:cNvSpPr>
          <p:nvPr>
            <p:ph idx="1"/>
          </p:nvPr>
        </p:nvSpPr>
        <p:spPr>
          <a:xfrm>
            <a:off x="827903" y="1492469"/>
            <a:ext cx="10439400" cy="4833516"/>
          </a:xfrm>
        </p:spPr>
        <p:txBody>
          <a:bodyPr>
            <a:normAutofit fontScale="47500" lnSpcReduction="20000"/>
          </a:bodyPr>
          <a:lstStyle/>
          <a:p>
            <a:r>
              <a:rPr lang="en-US" sz="2900" dirty="0"/>
              <a:t>Tenure guidelines – although these are crafted at the department level, expanding categories of faculty evaluation often involve college-level “area committees” (especially at research universities); such committees could benefit from understanding these guidelines and related disciplinary definitions of faculty performance.</a:t>
            </a:r>
          </a:p>
          <a:p>
            <a:endParaRPr lang="en-US" sz="2900" dirty="0"/>
          </a:p>
          <a:p>
            <a:r>
              <a:rPr lang="en-US" sz="2900" dirty="0"/>
              <a:t>Annual performance reviews – these also occur at the department level, but often with the final determination coming from an associate dean for research at the college level. Educating the dean’s office about changes in faculty evaluation and recommending college-wide changes will increase the likelihood of these expanded standards becoming institutionalized.</a:t>
            </a:r>
          </a:p>
          <a:p>
            <a:endParaRPr lang="en-US" sz="2900" dirty="0"/>
          </a:p>
          <a:p>
            <a:r>
              <a:rPr lang="en-US" sz="2900" dirty="0"/>
              <a:t>Salary adjustments – these should be offered at the college or provost level, but departments may also choose to implement them in lieu of central administrative authorization. Expanding these to multiple colleges or units would create more equity and transparency.</a:t>
            </a:r>
          </a:p>
          <a:p>
            <a:endParaRPr lang="en-US" sz="2900" dirty="0"/>
          </a:p>
          <a:p>
            <a:r>
              <a:rPr lang="en-US" sz="2900" dirty="0"/>
              <a:t>Pandemic impact statements – many provosts have invited impact statements, but in the case that a provost has not, such an invitation could also come from the college or department as they do not involve academic regulations.</a:t>
            </a:r>
          </a:p>
          <a:p>
            <a:endParaRPr lang="en-US" sz="2900" dirty="0"/>
          </a:p>
          <a:p>
            <a:r>
              <a:rPr lang="en-US" sz="2900" dirty="0"/>
              <a:t>Student evaluations – this is usually a provost-level category; reforming evaluations has historically proven difficult, even with strong evidence of bias, but the challenges of teaching during the pandemic may expose the need for systemically changing the content and role of teaching evaluations in faculty performance review.</a:t>
            </a:r>
          </a:p>
          <a:p>
            <a:endParaRPr lang="en-US" dirty="0"/>
          </a:p>
        </p:txBody>
      </p:sp>
    </p:spTree>
    <p:extLst>
      <p:ext uri="{BB962C8B-B14F-4D97-AF65-F5344CB8AC3E}">
        <p14:creationId xmlns:p14="http://schemas.microsoft.com/office/powerpoint/2010/main" val="228420300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BDF883-4908-FD43-8EAF-A5A60099AB94}"/>
              </a:ext>
            </a:extLst>
          </p:cNvPr>
          <p:cNvSpPr>
            <a:spLocks noGrp="1"/>
          </p:cNvSpPr>
          <p:nvPr>
            <p:ph type="title"/>
          </p:nvPr>
        </p:nvSpPr>
        <p:spPr/>
        <p:txBody>
          <a:bodyPr/>
          <a:lstStyle/>
          <a:p>
            <a:pPr algn="ctr"/>
            <a:r>
              <a:rPr lang="en-US" dirty="0"/>
              <a:t>Work with allies</a:t>
            </a:r>
          </a:p>
        </p:txBody>
      </p:sp>
      <p:sp>
        <p:nvSpPr>
          <p:cNvPr id="3" name="Content Placeholder 2">
            <a:extLst>
              <a:ext uri="{FF2B5EF4-FFF2-40B4-BE49-F238E27FC236}">
                <a16:creationId xmlns:a16="http://schemas.microsoft.com/office/drawing/2014/main" id="{9E57643A-0403-6140-BDFA-F6E91AF140CD}"/>
              </a:ext>
            </a:extLst>
          </p:cNvPr>
          <p:cNvSpPr>
            <a:spLocks noGrp="1"/>
          </p:cNvSpPr>
          <p:nvPr>
            <p:ph idx="1"/>
          </p:nvPr>
        </p:nvSpPr>
        <p:spPr/>
        <p:txBody>
          <a:bodyPr>
            <a:normAutofit/>
          </a:bodyPr>
          <a:lstStyle/>
          <a:p>
            <a:endParaRPr lang="en-US" dirty="0"/>
          </a:p>
          <a:p>
            <a:r>
              <a:rPr lang="en-US" dirty="0"/>
              <a:t>Campus labor unions, which are spreading across higher education, can also be a way to create buy-in for systemic change.</a:t>
            </a:r>
          </a:p>
          <a:p>
            <a:endParaRPr lang="en-US" dirty="0"/>
          </a:p>
        </p:txBody>
      </p:sp>
    </p:spTree>
    <p:extLst>
      <p:ext uri="{BB962C8B-B14F-4D97-AF65-F5344CB8AC3E}">
        <p14:creationId xmlns:p14="http://schemas.microsoft.com/office/powerpoint/2010/main" val="298008656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02E5EA-67F6-014A-B75D-53CB0C34305E}"/>
              </a:ext>
            </a:extLst>
          </p:cNvPr>
          <p:cNvSpPr>
            <a:spLocks noGrp="1"/>
          </p:cNvSpPr>
          <p:nvPr>
            <p:ph type="title"/>
          </p:nvPr>
        </p:nvSpPr>
        <p:spPr/>
        <p:txBody>
          <a:bodyPr/>
          <a:lstStyle/>
          <a:p>
            <a:pPr algn="ctr"/>
            <a:r>
              <a:rPr lang="en-US" dirty="0"/>
              <a:t>Prepare for the future </a:t>
            </a:r>
          </a:p>
        </p:txBody>
      </p:sp>
      <p:sp>
        <p:nvSpPr>
          <p:cNvPr id="3" name="Content Placeholder 2">
            <a:extLst>
              <a:ext uri="{FF2B5EF4-FFF2-40B4-BE49-F238E27FC236}">
                <a16:creationId xmlns:a16="http://schemas.microsoft.com/office/drawing/2014/main" id="{43DBA6CA-C2CE-2544-9045-FCAC4374D1CE}"/>
              </a:ext>
            </a:extLst>
          </p:cNvPr>
          <p:cNvSpPr>
            <a:spLocks noGrp="1"/>
          </p:cNvSpPr>
          <p:nvPr>
            <p:ph idx="1"/>
          </p:nvPr>
        </p:nvSpPr>
        <p:spPr/>
        <p:txBody>
          <a:bodyPr/>
          <a:lstStyle/>
          <a:p>
            <a:endParaRPr lang="en-US" dirty="0"/>
          </a:p>
          <a:p>
            <a:r>
              <a:rPr lang="en-US" dirty="0"/>
              <a:t>Considering that the epidemiological, social, political, and economic conditions which gave rise to this crisis may generate ongoing disruptions, implementing these recommendations may assist in broader efforts to reduce harm to scholars, communities, and institutions in the future. </a:t>
            </a:r>
          </a:p>
        </p:txBody>
      </p:sp>
    </p:spTree>
    <p:extLst>
      <p:ext uri="{BB962C8B-B14F-4D97-AF65-F5344CB8AC3E}">
        <p14:creationId xmlns:p14="http://schemas.microsoft.com/office/powerpoint/2010/main" val="14184221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A4C067-072A-ED48-95E3-EDFB56A63599}"/>
              </a:ext>
            </a:extLst>
          </p:cNvPr>
          <p:cNvSpPr>
            <a:spLocks noGrp="1"/>
          </p:cNvSpPr>
          <p:nvPr>
            <p:ph type="title"/>
          </p:nvPr>
        </p:nvSpPr>
        <p:spPr/>
        <p:txBody>
          <a:bodyPr>
            <a:normAutofit fontScale="90000"/>
          </a:bodyPr>
          <a:lstStyle/>
          <a:p>
            <a:pPr algn="ctr"/>
            <a:r>
              <a:rPr lang="en-US" dirty="0"/>
              <a:t>Access the full report and </a:t>
            </a:r>
            <a:br>
              <a:rPr lang="en-US" dirty="0"/>
            </a:br>
            <a:r>
              <a:rPr lang="en-US" dirty="0"/>
              <a:t>additional data and resources </a:t>
            </a:r>
          </a:p>
        </p:txBody>
      </p:sp>
      <p:sp>
        <p:nvSpPr>
          <p:cNvPr id="3" name="Content Placeholder 2">
            <a:extLst>
              <a:ext uri="{FF2B5EF4-FFF2-40B4-BE49-F238E27FC236}">
                <a16:creationId xmlns:a16="http://schemas.microsoft.com/office/drawing/2014/main" id="{C12152C6-B407-1341-97E2-93B6D50566EA}"/>
              </a:ext>
            </a:extLst>
          </p:cNvPr>
          <p:cNvSpPr>
            <a:spLocks noGrp="1"/>
          </p:cNvSpPr>
          <p:nvPr>
            <p:ph idx="1"/>
          </p:nvPr>
        </p:nvSpPr>
        <p:spPr/>
        <p:txBody>
          <a:bodyPr>
            <a:normAutofit/>
          </a:bodyPr>
          <a:lstStyle/>
          <a:p>
            <a:r>
              <a:rPr lang="en-US" u="sng" dirty="0" smtClean="0">
                <a:hlinkClick r:id="rId2"/>
              </a:rPr>
              <a:t>Read the Guidelines</a:t>
            </a:r>
            <a:endParaRPr lang="en-US" u="sng" dirty="0"/>
          </a:p>
          <a:p>
            <a:endParaRPr lang="en-US" u="sng" dirty="0"/>
          </a:p>
          <a:p>
            <a:r>
              <a:rPr lang="en-US" dirty="0" smtClean="0">
                <a:hlinkClick r:id="rId3"/>
              </a:rPr>
              <a:t>AAA COVID-19 Resources</a:t>
            </a:r>
            <a:endParaRPr lang="en-US" dirty="0"/>
          </a:p>
          <a:p>
            <a:pPr marL="0" indent="0">
              <a:buNone/>
            </a:pPr>
            <a:endParaRPr lang="en-US" dirty="0"/>
          </a:p>
          <a:p>
            <a:r>
              <a:rPr lang="en-US" dirty="0"/>
              <a:t>Members’ Programmatic Advisory and Advocacy Committee Working Group: Layla Brown, Carla Jones (lead author), Stevie Merino, Karen </a:t>
            </a:r>
            <a:r>
              <a:rPr lang="en-US" dirty="0" err="1"/>
              <a:t>Rignall</a:t>
            </a:r>
            <a:r>
              <a:rPr lang="en-US" dirty="0"/>
              <a:t>, M. Gabriela Torres </a:t>
            </a:r>
          </a:p>
        </p:txBody>
      </p:sp>
    </p:spTree>
    <p:extLst>
      <p:ext uri="{BB962C8B-B14F-4D97-AF65-F5344CB8AC3E}">
        <p14:creationId xmlns:p14="http://schemas.microsoft.com/office/powerpoint/2010/main" val="402922006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0BF144-473E-E047-977B-59E1901D6D6B}"/>
              </a:ext>
            </a:extLst>
          </p:cNvPr>
          <p:cNvSpPr>
            <a:spLocks noGrp="1"/>
          </p:cNvSpPr>
          <p:nvPr>
            <p:ph type="title"/>
          </p:nvPr>
        </p:nvSpPr>
        <p:spPr/>
        <p:txBody>
          <a:bodyPr>
            <a:noAutofit/>
          </a:bodyPr>
          <a:lstStyle/>
          <a:p>
            <a:pPr algn="ctr"/>
            <a:r>
              <a:rPr lang="en-US" sz="2800" dirty="0"/>
              <a:t>The pandemic may create long-term negative effects even after campuses return to normal operating conditions</a:t>
            </a:r>
          </a:p>
        </p:txBody>
      </p:sp>
      <p:sp>
        <p:nvSpPr>
          <p:cNvPr id="3" name="Content Placeholder 2">
            <a:extLst>
              <a:ext uri="{FF2B5EF4-FFF2-40B4-BE49-F238E27FC236}">
                <a16:creationId xmlns:a16="http://schemas.microsoft.com/office/drawing/2014/main" id="{FB1E66D7-AB25-044B-9D49-4C28E064F0B5}"/>
              </a:ext>
            </a:extLst>
          </p:cNvPr>
          <p:cNvSpPr>
            <a:spLocks noGrp="1"/>
          </p:cNvSpPr>
          <p:nvPr>
            <p:ph idx="1"/>
          </p:nvPr>
        </p:nvSpPr>
        <p:spPr/>
        <p:txBody>
          <a:bodyPr>
            <a:normAutofit fontScale="85000" lnSpcReduction="20000"/>
          </a:bodyPr>
          <a:lstStyle/>
          <a:p>
            <a:r>
              <a:rPr lang="en-US" dirty="0"/>
              <a:t>The Covid-19 pandemic has exacerbated inequities in academic labor conditions, deepening existing crises of racial, gender, and other forms of inequality.</a:t>
            </a:r>
          </a:p>
          <a:p>
            <a:endParaRPr lang="en-US" dirty="0"/>
          </a:p>
          <a:p>
            <a:r>
              <a:rPr lang="en-US" dirty="0"/>
              <a:t>For anthropologists, decreased access to field research and slower peer review timelines have amplified the costs to faculty experiencing increased formal and informal labor demands associated with the pandemic.</a:t>
            </a:r>
          </a:p>
          <a:p>
            <a:pPr marL="0" indent="0">
              <a:buNone/>
            </a:pPr>
            <a:endParaRPr lang="en-US" dirty="0"/>
          </a:p>
          <a:p>
            <a:r>
              <a:rPr lang="en-US" dirty="0"/>
              <a:t>These effects are intensified by the illusion that they are fleeting and will be fixed by a return to normal operations.</a:t>
            </a:r>
          </a:p>
        </p:txBody>
      </p:sp>
    </p:spTree>
    <p:extLst>
      <p:ext uri="{BB962C8B-B14F-4D97-AF65-F5344CB8AC3E}">
        <p14:creationId xmlns:p14="http://schemas.microsoft.com/office/powerpoint/2010/main" val="369345540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9DF9B2-B842-6D4E-87BA-70F6F9C5F4FD}"/>
              </a:ext>
            </a:extLst>
          </p:cNvPr>
          <p:cNvSpPr>
            <a:spLocks noGrp="1"/>
          </p:cNvSpPr>
          <p:nvPr>
            <p:ph type="title"/>
          </p:nvPr>
        </p:nvSpPr>
        <p:spPr/>
        <p:txBody>
          <a:bodyPr>
            <a:normAutofit/>
          </a:bodyPr>
          <a:lstStyle/>
          <a:p>
            <a:pPr algn="ctr"/>
            <a:r>
              <a:rPr lang="en-US" sz="2800" dirty="0"/>
              <a:t>Universities relied heavily on </a:t>
            </a:r>
            <a:br>
              <a:rPr lang="en-US" sz="2800" dirty="0"/>
            </a:br>
            <a:r>
              <a:rPr lang="en-US" sz="2800" dirty="0"/>
              <a:t>invisible reproductive labor</a:t>
            </a:r>
          </a:p>
        </p:txBody>
      </p:sp>
      <p:sp>
        <p:nvSpPr>
          <p:cNvPr id="3" name="Content Placeholder 2">
            <a:extLst>
              <a:ext uri="{FF2B5EF4-FFF2-40B4-BE49-F238E27FC236}">
                <a16:creationId xmlns:a16="http://schemas.microsoft.com/office/drawing/2014/main" id="{AAA033D6-DF9C-A44B-A8B6-00A99A5500F9}"/>
              </a:ext>
            </a:extLst>
          </p:cNvPr>
          <p:cNvSpPr>
            <a:spLocks noGrp="1"/>
          </p:cNvSpPr>
          <p:nvPr>
            <p:ph idx="1"/>
          </p:nvPr>
        </p:nvSpPr>
        <p:spPr/>
        <p:txBody>
          <a:bodyPr/>
          <a:lstStyle/>
          <a:p>
            <a:r>
              <a:rPr lang="en-US" dirty="0"/>
              <a:t>We define reproductive labor in the broadest and classic sense: as the labor that is essential to </a:t>
            </a:r>
            <a:r>
              <a:rPr lang="en-US" i="1" dirty="0"/>
              <a:t>sustaining life</a:t>
            </a:r>
            <a:r>
              <a:rPr lang="en-US" dirty="0"/>
              <a:t>, including but not limited to caring for children, other kin, non-kin, colleagues, institutions, and communities. </a:t>
            </a:r>
          </a:p>
          <a:p>
            <a:endParaRPr lang="en-US" dirty="0"/>
          </a:p>
          <a:p>
            <a:r>
              <a:rPr lang="en-US" dirty="0"/>
              <a:t>These historic conditions have exposed the fact that universities rely on this invisible yet essential reproductive labor as much as other industries. </a:t>
            </a:r>
          </a:p>
          <a:p>
            <a:endParaRPr lang="en-US" dirty="0"/>
          </a:p>
        </p:txBody>
      </p:sp>
    </p:spTree>
    <p:extLst>
      <p:ext uri="{BB962C8B-B14F-4D97-AF65-F5344CB8AC3E}">
        <p14:creationId xmlns:p14="http://schemas.microsoft.com/office/powerpoint/2010/main" val="299577490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B3255E-E1AB-CD4A-845E-DA888116B8F7}"/>
              </a:ext>
            </a:extLst>
          </p:cNvPr>
          <p:cNvSpPr>
            <a:spLocks noGrp="1"/>
          </p:cNvSpPr>
          <p:nvPr>
            <p:ph type="title"/>
          </p:nvPr>
        </p:nvSpPr>
        <p:spPr/>
        <p:txBody>
          <a:bodyPr>
            <a:normAutofit fontScale="90000"/>
          </a:bodyPr>
          <a:lstStyle/>
          <a:p>
            <a:pPr algn="ctr"/>
            <a:r>
              <a:rPr lang="en-US" dirty="0"/>
              <a:t>Some faculty are </a:t>
            </a:r>
            <a:r>
              <a:rPr lang="en-US"/>
              <a:t>more </a:t>
            </a:r>
            <a:br>
              <a:rPr lang="en-US"/>
            </a:br>
            <a:r>
              <a:rPr lang="en-US"/>
              <a:t>affected than </a:t>
            </a:r>
            <a:r>
              <a:rPr lang="en-US" dirty="0"/>
              <a:t>others</a:t>
            </a:r>
          </a:p>
        </p:txBody>
      </p:sp>
      <p:sp>
        <p:nvSpPr>
          <p:cNvPr id="3" name="Content Placeholder 2">
            <a:extLst>
              <a:ext uri="{FF2B5EF4-FFF2-40B4-BE49-F238E27FC236}">
                <a16:creationId xmlns:a16="http://schemas.microsoft.com/office/drawing/2014/main" id="{4B71FB90-B376-1B4E-AB65-466BEC435AE2}"/>
              </a:ext>
            </a:extLst>
          </p:cNvPr>
          <p:cNvSpPr>
            <a:spLocks noGrp="1"/>
          </p:cNvSpPr>
          <p:nvPr>
            <p:ph idx="1"/>
          </p:nvPr>
        </p:nvSpPr>
        <p:spPr/>
        <p:txBody>
          <a:bodyPr>
            <a:normAutofit fontScale="47500" lnSpcReduction="20000"/>
          </a:bodyPr>
          <a:lstStyle/>
          <a:p>
            <a:r>
              <a:rPr lang="en-US" sz="3600" dirty="0"/>
              <a:t>Female, racialized, disabled, and contingent faculty, especially at under-resourced institutions, are experiencing added costs which may be difficult to correct over time. Substantial evidence across academic disciplines documents that these groups faced unequal barriers to productivity.</a:t>
            </a:r>
          </a:p>
          <a:p>
            <a:endParaRPr lang="en-US" sz="3600" dirty="0"/>
          </a:p>
          <a:p>
            <a:pPr marL="0" indent="0">
              <a:buNone/>
            </a:pPr>
            <a:endParaRPr lang="en-US" sz="3600" dirty="0"/>
          </a:p>
          <a:p>
            <a:r>
              <a:rPr lang="en-US" sz="3600" dirty="0"/>
              <a:t>At a moment when perspectives from diverse faculty are more essential than ever, structural pressures risk foreclosing inclusion of their expertise in our research and teaching. Limiting the pool of experience therefore potentially produces narrow science. </a:t>
            </a:r>
          </a:p>
          <a:p>
            <a:endParaRPr lang="en-US" sz="3600" dirty="0"/>
          </a:p>
          <a:p>
            <a:pPr marL="0" indent="0">
              <a:buNone/>
            </a:pPr>
            <a:endParaRPr lang="en-US" sz="3600" dirty="0"/>
          </a:p>
          <a:p>
            <a:r>
              <a:rPr lang="en-US" sz="3600" dirty="0"/>
              <a:t>Universities and employers are uniquely positioned to prevent the uneven effects of the pandemic from becoming permanent. The AAA provides the following recommendations for mitigating these uneven effects, to assist candidates, external reviewers, review committees, and administrators.</a:t>
            </a:r>
          </a:p>
        </p:txBody>
      </p:sp>
    </p:spTree>
    <p:extLst>
      <p:ext uri="{BB962C8B-B14F-4D97-AF65-F5344CB8AC3E}">
        <p14:creationId xmlns:p14="http://schemas.microsoft.com/office/powerpoint/2010/main" val="27451871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C88CC9-9DF6-2D40-84A3-F32883FF7E00}"/>
              </a:ext>
            </a:extLst>
          </p:cNvPr>
          <p:cNvSpPr>
            <a:spLocks noGrp="1"/>
          </p:cNvSpPr>
          <p:nvPr>
            <p:ph type="title"/>
          </p:nvPr>
        </p:nvSpPr>
        <p:spPr/>
        <p:txBody>
          <a:bodyPr>
            <a:normAutofit/>
          </a:bodyPr>
          <a:lstStyle/>
          <a:p>
            <a:pPr algn="ctr"/>
            <a:r>
              <a:rPr lang="en-US" sz="3200" dirty="0"/>
              <a:t>Expand criteria for evaluating scholarship </a:t>
            </a:r>
            <a:br>
              <a:rPr lang="en-US" sz="3200" dirty="0"/>
            </a:br>
            <a:r>
              <a:rPr lang="en-US" sz="3200" dirty="0"/>
              <a:t>for clear and equitable evaluation</a:t>
            </a:r>
          </a:p>
        </p:txBody>
      </p:sp>
      <p:sp>
        <p:nvSpPr>
          <p:cNvPr id="3" name="Content Placeholder 2">
            <a:extLst>
              <a:ext uri="{FF2B5EF4-FFF2-40B4-BE49-F238E27FC236}">
                <a16:creationId xmlns:a16="http://schemas.microsoft.com/office/drawing/2014/main" id="{209D31C6-9B35-6749-944A-899DA24AF7CD}"/>
              </a:ext>
            </a:extLst>
          </p:cNvPr>
          <p:cNvSpPr>
            <a:spLocks noGrp="1"/>
          </p:cNvSpPr>
          <p:nvPr>
            <p:ph idx="1"/>
          </p:nvPr>
        </p:nvSpPr>
        <p:spPr/>
        <p:txBody>
          <a:bodyPr/>
          <a:lstStyle/>
          <a:p>
            <a:pPr lvl="0"/>
            <a:r>
              <a:rPr lang="en-US" dirty="0"/>
              <a:t>We recommend emphasizing quality over quantity while maintaining standards by expanding categories that count towards tenure or promotion, such as including open access, editor-reviewed, engaged and public scholarship, and by eliminating the use of comparisons by external reviewers. </a:t>
            </a:r>
          </a:p>
          <a:p>
            <a:endParaRPr lang="en-US" dirty="0"/>
          </a:p>
          <a:p>
            <a:endParaRPr lang="en-US" dirty="0"/>
          </a:p>
        </p:txBody>
      </p:sp>
    </p:spTree>
    <p:extLst>
      <p:ext uri="{BB962C8B-B14F-4D97-AF65-F5344CB8AC3E}">
        <p14:creationId xmlns:p14="http://schemas.microsoft.com/office/powerpoint/2010/main" val="17874228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B107D4-B7DC-D042-A087-681E2B7BE720}"/>
              </a:ext>
            </a:extLst>
          </p:cNvPr>
          <p:cNvSpPr>
            <a:spLocks noGrp="1"/>
          </p:cNvSpPr>
          <p:nvPr>
            <p:ph type="title"/>
          </p:nvPr>
        </p:nvSpPr>
        <p:spPr>
          <a:xfrm>
            <a:off x="848710" y="365760"/>
            <a:ext cx="10515600" cy="1325563"/>
          </a:xfrm>
        </p:spPr>
        <p:txBody>
          <a:bodyPr>
            <a:noAutofit/>
          </a:bodyPr>
          <a:lstStyle/>
          <a:p>
            <a:pPr algn="ctr"/>
            <a:r>
              <a:rPr lang="en-US" sz="3200" dirty="0"/>
              <a:t>Minimize long-term effects by implementing retroactive support for faculty whose </a:t>
            </a:r>
            <a:br>
              <a:rPr lang="en-US" sz="3200" dirty="0"/>
            </a:br>
            <a:r>
              <a:rPr lang="en-US" sz="3200" dirty="0"/>
              <a:t>timeline to tenure was impacted</a:t>
            </a:r>
          </a:p>
        </p:txBody>
      </p:sp>
      <p:sp>
        <p:nvSpPr>
          <p:cNvPr id="3" name="Content Placeholder 2">
            <a:extLst>
              <a:ext uri="{FF2B5EF4-FFF2-40B4-BE49-F238E27FC236}">
                <a16:creationId xmlns:a16="http://schemas.microsoft.com/office/drawing/2014/main" id="{8EB90E21-5AE8-0C43-86F0-7ED5472EBC59}"/>
              </a:ext>
            </a:extLst>
          </p:cNvPr>
          <p:cNvSpPr>
            <a:spLocks noGrp="1"/>
          </p:cNvSpPr>
          <p:nvPr>
            <p:ph idx="1"/>
          </p:nvPr>
        </p:nvSpPr>
        <p:spPr/>
        <p:txBody>
          <a:bodyPr/>
          <a:lstStyle/>
          <a:p>
            <a:pPr lvl="0"/>
            <a:endParaRPr lang="en-US" dirty="0"/>
          </a:p>
          <a:p>
            <a:pPr lvl="0"/>
            <a:r>
              <a:rPr lang="en-US" dirty="0"/>
              <a:t>We recommend reinstating salary increases following a successful tenure review, adjusting sabbatical schedules as appropriate, and employing language about tenure clock stoppages that emphasizes the involuntary nature of delays. </a:t>
            </a:r>
          </a:p>
          <a:p>
            <a:endParaRPr lang="en-US" dirty="0"/>
          </a:p>
        </p:txBody>
      </p:sp>
    </p:spTree>
    <p:extLst>
      <p:ext uri="{BB962C8B-B14F-4D97-AF65-F5344CB8AC3E}">
        <p14:creationId xmlns:p14="http://schemas.microsoft.com/office/powerpoint/2010/main" val="33025570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F3BF39-E8E2-7C44-A87F-8B5E08A18C31}"/>
              </a:ext>
            </a:extLst>
          </p:cNvPr>
          <p:cNvSpPr>
            <a:spLocks noGrp="1"/>
          </p:cNvSpPr>
          <p:nvPr>
            <p:ph type="title"/>
          </p:nvPr>
        </p:nvSpPr>
        <p:spPr/>
        <p:txBody>
          <a:bodyPr>
            <a:normAutofit/>
          </a:bodyPr>
          <a:lstStyle/>
          <a:p>
            <a:pPr algn="ctr"/>
            <a:r>
              <a:rPr lang="en-US" sz="3200" dirty="0"/>
              <a:t>Invite and take seriously pandemic impact </a:t>
            </a:r>
            <a:br>
              <a:rPr lang="en-US" sz="3200" dirty="0"/>
            </a:br>
            <a:r>
              <a:rPr lang="en-US" sz="3200" dirty="0"/>
              <a:t>statements in evaluations </a:t>
            </a:r>
          </a:p>
        </p:txBody>
      </p:sp>
      <p:sp>
        <p:nvSpPr>
          <p:cNvPr id="3" name="Content Placeholder 2">
            <a:extLst>
              <a:ext uri="{FF2B5EF4-FFF2-40B4-BE49-F238E27FC236}">
                <a16:creationId xmlns:a16="http://schemas.microsoft.com/office/drawing/2014/main" id="{AB4FE97C-F3E8-114B-8307-D208919749DE}"/>
              </a:ext>
            </a:extLst>
          </p:cNvPr>
          <p:cNvSpPr>
            <a:spLocks noGrp="1"/>
          </p:cNvSpPr>
          <p:nvPr>
            <p:ph idx="1"/>
          </p:nvPr>
        </p:nvSpPr>
        <p:spPr/>
        <p:txBody>
          <a:bodyPr>
            <a:normAutofit/>
          </a:bodyPr>
          <a:lstStyle/>
          <a:p>
            <a:pPr lvl="0"/>
            <a:r>
              <a:rPr lang="en-US" dirty="0"/>
              <a:t>The committee notes that such statements may focus on documenting the limitations on productivity the faculty member experienced or the additional teaching, research, and service the faculty member provided, with an emphasis on concision. </a:t>
            </a:r>
          </a:p>
          <a:p>
            <a:pPr marL="0" lvl="0" indent="0">
              <a:buNone/>
            </a:pPr>
            <a:endParaRPr lang="en-US" dirty="0"/>
          </a:p>
          <a:p>
            <a:pPr lvl="0"/>
            <a:r>
              <a:rPr lang="en-US" dirty="0"/>
              <a:t>Departments and personnel committees should consider welcoming these, and state clearly that doing so will not generate risk for the faculty member in the future.</a:t>
            </a:r>
          </a:p>
          <a:p>
            <a:endParaRPr lang="en-US" dirty="0"/>
          </a:p>
          <a:p>
            <a:endParaRPr lang="en-US" dirty="0"/>
          </a:p>
        </p:txBody>
      </p:sp>
    </p:spTree>
    <p:extLst>
      <p:ext uri="{BB962C8B-B14F-4D97-AF65-F5344CB8AC3E}">
        <p14:creationId xmlns:p14="http://schemas.microsoft.com/office/powerpoint/2010/main" val="187543336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8174BC-F811-E443-88CA-303CECF3B5CE}"/>
              </a:ext>
            </a:extLst>
          </p:cNvPr>
          <p:cNvSpPr>
            <a:spLocks noGrp="1"/>
          </p:cNvSpPr>
          <p:nvPr>
            <p:ph type="title"/>
          </p:nvPr>
        </p:nvSpPr>
        <p:spPr/>
        <p:txBody>
          <a:bodyPr>
            <a:normAutofit/>
          </a:bodyPr>
          <a:lstStyle/>
          <a:p>
            <a:pPr algn="ctr"/>
            <a:r>
              <a:rPr lang="en-US" sz="3200" dirty="0"/>
              <a:t>Value novel ways of evaluating </a:t>
            </a:r>
            <a:br>
              <a:rPr lang="en-US" sz="3200" dirty="0"/>
            </a:br>
            <a:r>
              <a:rPr lang="en-US" sz="3200" dirty="0"/>
              <a:t>teaching during the pandemic </a:t>
            </a:r>
          </a:p>
        </p:txBody>
      </p:sp>
      <p:sp>
        <p:nvSpPr>
          <p:cNvPr id="3" name="Content Placeholder 2">
            <a:extLst>
              <a:ext uri="{FF2B5EF4-FFF2-40B4-BE49-F238E27FC236}">
                <a16:creationId xmlns:a16="http://schemas.microsoft.com/office/drawing/2014/main" id="{19B96091-5194-8A49-9E82-1BB77EFCF161}"/>
              </a:ext>
            </a:extLst>
          </p:cNvPr>
          <p:cNvSpPr>
            <a:spLocks noGrp="1"/>
          </p:cNvSpPr>
          <p:nvPr>
            <p:ph idx="1"/>
          </p:nvPr>
        </p:nvSpPr>
        <p:spPr/>
        <p:txBody>
          <a:bodyPr/>
          <a:lstStyle/>
          <a:p>
            <a:r>
              <a:rPr lang="en-US" dirty="0"/>
              <a:t>In light of substantial evidence that standardized student evaluations are biased against female and racialized faculty, we recommend evaluating teaching through multiple measures that emphasize evaluating course content rather than instructors.</a:t>
            </a:r>
          </a:p>
          <a:p>
            <a:endParaRPr lang="en-US" dirty="0"/>
          </a:p>
        </p:txBody>
      </p:sp>
    </p:spTree>
    <p:extLst>
      <p:ext uri="{BB962C8B-B14F-4D97-AF65-F5344CB8AC3E}">
        <p14:creationId xmlns:p14="http://schemas.microsoft.com/office/powerpoint/2010/main" val="121913670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27711F-4E41-3840-A79B-5561B8EC2297}"/>
              </a:ext>
            </a:extLst>
          </p:cNvPr>
          <p:cNvSpPr>
            <a:spLocks noGrp="1"/>
          </p:cNvSpPr>
          <p:nvPr>
            <p:ph type="title"/>
          </p:nvPr>
        </p:nvSpPr>
        <p:spPr/>
        <p:txBody>
          <a:bodyPr>
            <a:noAutofit/>
          </a:bodyPr>
          <a:lstStyle/>
          <a:p>
            <a:pPr algn="ctr"/>
            <a:r>
              <a:rPr lang="en-US" sz="3200" dirty="0"/>
              <a:t>Consult with other institutions to craft </a:t>
            </a:r>
            <a:br>
              <a:rPr lang="en-US" sz="3200" dirty="0"/>
            </a:br>
            <a:r>
              <a:rPr lang="en-US" sz="3200" dirty="0"/>
              <a:t>best practices for implementing guidance</a:t>
            </a:r>
          </a:p>
        </p:txBody>
      </p:sp>
      <p:sp>
        <p:nvSpPr>
          <p:cNvPr id="3" name="Content Placeholder 2">
            <a:extLst>
              <a:ext uri="{FF2B5EF4-FFF2-40B4-BE49-F238E27FC236}">
                <a16:creationId xmlns:a16="http://schemas.microsoft.com/office/drawing/2014/main" id="{D0669A68-685B-A043-8D5E-3EBFD98E6FF1}"/>
              </a:ext>
            </a:extLst>
          </p:cNvPr>
          <p:cNvSpPr>
            <a:spLocks noGrp="1"/>
          </p:cNvSpPr>
          <p:nvPr>
            <p:ph idx="1"/>
          </p:nvPr>
        </p:nvSpPr>
        <p:spPr/>
        <p:txBody>
          <a:bodyPr/>
          <a:lstStyle/>
          <a:p>
            <a:r>
              <a:rPr lang="en-US" dirty="0"/>
              <a:t>We include links to possible models for evaluating faculty performance at a selection of universities and colleges, with sample letter templates to reviewers or other guidelines. The list is not exhaustive but does endorse the importance of communicating with partner departments in the discipline and across units on a single campus to share approaches on evaluating scholarship, teaching, and service.</a:t>
            </a:r>
          </a:p>
          <a:p>
            <a:endParaRPr lang="en-US" dirty="0"/>
          </a:p>
        </p:txBody>
      </p:sp>
    </p:spTree>
    <p:extLst>
      <p:ext uri="{BB962C8B-B14F-4D97-AF65-F5344CB8AC3E}">
        <p14:creationId xmlns:p14="http://schemas.microsoft.com/office/powerpoint/2010/main" val="392160876"/>
      </p:ext>
    </p:extLst>
  </p:cSld>
  <p:clrMapOvr>
    <a:masterClrMapping/>
  </p:clrMapOvr>
</p:sld>
</file>

<file path=ppt/theme/theme1.xml><?xml version="1.0" encoding="utf-8"?>
<a:theme xmlns:a="http://schemas.openxmlformats.org/drawingml/2006/main" name="BlockprintVTI">
  <a:themeElements>
    <a:clrScheme name="Custom 69">
      <a:dk1>
        <a:sysClr val="windowText" lastClr="000000"/>
      </a:dk1>
      <a:lt1>
        <a:sysClr val="window" lastClr="FFFFFF"/>
      </a:lt1>
      <a:dk2>
        <a:srgbClr val="44131A"/>
      </a:dk2>
      <a:lt2>
        <a:srgbClr val="F2ECEA"/>
      </a:lt2>
      <a:accent1>
        <a:srgbClr val="A62C52"/>
      </a:accent1>
      <a:accent2>
        <a:srgbClr val="A7928D"/>
      </a:accent2>
      <a:accent3>
        <a:srgbClr val="307C71"/>
      </a:accent3>
      <a:accent4>
        <a:srgbClr val="41575D"/>
      </a:accent4>
      <a:accent5>
        <a:srgbClr val="8FA3A3"/>
      </a:accent5>
      <a:accent6>
        <a:srgbClr val="CA8370"/>
      </a:accent6>
      <a:hlink>
        <a:srgbClr val="D13D6E"/>
      </a:hlink>
      <a:folHlink>
        <a:srgbClr val="6C9D92"/>
      </a:folHlink>
    </a:clrScheme>
    <a:fontScheme name="Custom 56">
      <a:majorFont>
        <a:latin typeface="Avenir Next LT Pro"/>
        <a:ea typeface=""/>
        <a:cs typeface=""/>
      </a:majorFont>
      <a:minorFont>
        <a:latin typeface="Avenir Next LT Pro"/>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lockprintVTI" id="{AA8C8908-6BA4-477C-AEA4-CB6C32A1FE3B}" vid="{36392749-7C1D-4938-93BB-440CD2A1B0AB}"/>
    </a:ext>
  </a:extLst>
</a:theme>
</file>

<file path=docProps/app.xml><?xml version="1.0" encoding="utf-8"?>
<Properties xmlns="http://schemas.openxmlformats.org/officeDocument/2006/extended-properties" xmlns:vt="http://schemas.openxmlformats.org/officeDocument/2006/docPropsVTypes">
  <Template/>
  <TotalTime>2034</TotalTime>
  <Words>999</Words>
  <Application>Microsoft Office PowerPoint</Application>
  <PresentationFormat>Widescreen</PresentationFormat>
  <Paragraphs>62</Paragraphs>
  <Slides>14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14</vt:i4>
      </vt:variant>
    </vt:vector>
  </HeadingPairs>
  <TitlesOfParts>
    <vt:vector size="18" baseType="lpstr">
      <vt:lpstr>Arial</vt:lpstr>
      <vt:lpstr>Avenir Next LT Pro</vt:lpstr>
      <vt:lpstr>AvenirNext LT Pro Medium</vt:lpstr>
      <vt:lpstr>BlockprintVTI</vt:lpstr>
      <vt:lpstr>Guidelines for mitigating  long-term effects of the  Covid-19 pandemic on faculty</vt:lpstr>
      <vt:lpstr>The pandemic may create long-term negative effects even after campuses return to normal operating conditions</vt:lpstr>
      <vt:lpstr>Universities relied heavily on  invisible reproductive labor</vt:lpstr>
      <vt:lpstr>Some faculty are more  affected than others</vt:lpstr>
      <vt:lpstr>Expand criteria for evaluating scholarship  for clear and equitable evaluation</vt:lpstr>
      <vt:lpstr>Minimize long-term effects by implementing retroactive support for faculty whose  timeline to tenure was impacted</vt:lpstr>
      <vt:lpstr>Invite and take seriously pandemic impact  statements in evaluations </vt:lpstr>
      <vt:lpstr>Value novel ways of evaluating  teaching during the pandemic </vt:lpstr>
      <vt:lpstr>Consult with other institutions to craft  best practices for implementing guidance</vt:lpstr>
      <vt:lpstr> Identify appropriate campus governing bodies </vt:lpstr>
      <vt:lpstr>Multiple sites for implementation</vt:lpstr>
      <vt:lpstr>Work with allies</vt:lpstr>
      <vt:lpstr>Prepare for the future </vt:lpstr>
      <vt:lpstr>Access the full report and  additional data and resources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Carla Jones</dc:creator>
  <cp:lastModifiedBy>Gabrielle Dunkley</cp:lastModifiedBy>
  <cp:revision>47</cp:revision>
  <dcterms:created xsi:type="dcterms:W3CDTF">2021-06-10T15:35:29Z</dcterms:created>
  <dcterms:modified xsi:type="dcterms:W3CDTF">2021-06-15T15:24:21Z</dcterms:modified>
</cp:coreProperties>
</file>